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2.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BBF5BB7_5A892214.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7BBF5BE8_A41654E4.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7BBF5C20_68E27D2A.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7BBF5BE6_AB0AEBEA.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7BBF5BEF_5330EBD7.xml" ContentType="application/vnd.ms-powerpoint.comments+xml"/>
  <Override PartName="/ppt/notesSlides/notesSlide19.xml" ContentType="application/vnd.openxmlformats-officedocument.presentationml.notesSlide+xml"/>
  <Override PartName="/ppt/comments/modernComment_7BBF5BCD_53C83EC8.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7BBF5C00_E6417008.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7BBF5C11_9E237C3A.xml" ContentType="application/vnd.ms-powerpoint.comments+xml"/>
  <Override PartName="/ppt/notesSlides/notesSlide27.xml" ContentType="application/vnd.openxmlformats-officedocument.presentationml.notesSlide+xml"/>
  <Override PartName="/ppt/comments/modernComment_7BBF5BFE_983ABB83.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398" r:id="rId5"/>
    <p:sldMasterId id="2147485512" r:id="rId6"/>
  </p:sldMasterIdLst>
  <p:notesMasterIdLst>
    <p:notesMasterId r:id="rId34"/>
  </p:notesMasterIdLst>
  <p:handoutMasterIdLst>
    <p:handoutMasterId r:id="rId35"/>
  </p:handoutMasterIdLst>
  <p:sldIdLst>
    <p:sldId id="2076138530" r:id="rId7"/>
    <p:sldId id="2076138423" r:id="rId8"/>
    <p:sldId id="2076138489" r:id="rId9"/>
    <p:sldId id="2076138495" r:id="rId10"/>
    <p:sldId id="2076138488" r:id="rId11"/>
    <p:sldId id="2076138486" r:id="rId12"/>
    <p:sldId id="2076138490" r:id="rId13"/>
    <p:sldId id="2076138472" r:id="rId14"/>
    <p:sldId id="2076138473" r:id="rId15"/>
    <p:sldId id="2076138528" r:id="rId16"/>
    <p:sldId id="2076138531" r:id="rId17"/>
    <p:sldId id="2076138491" r:id="rId18"/>
    <p:sldId id="2076138470" r:id="rId19"/>
    <p:sldId id="2076138476" r:id="rId20"/>
    <p:sldId id="2076138493" r:id="rId21"/>
    <p:sldId id="2076138501" r:id="rId22"/>
    <p:sldId id="2076138478" r:id="rId23"/>
    <p:sldId id="2076138479" r:id="rId24"/>
    <p:sldId id="2076138445" r:id="rId25"/>
    <p:sldId id="2076138499" r:id="rId26"/>
    <p:sldId id="2076138496" r:id="rId27"/>
    <p:sldId id="2076138525" r:id="rId28"/>
    <p:sldId id="2076138523" r:id="rId29"/>
    <p:sldId id="2076138524" r:id="rId30"/>
    <p:sldId id="2076138526" r:id="rId31"/>
    <p:sldId id="2076138513" r:id="rId32"/>
    <p:sldId id="2076138494" r:id="rId3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ldId id="2076138530"/>
          </p14:sldIdLst>
        </p14:section>
        <p14:section name="Intro" id="{46270716-ADD9-4020-9D8F-8F85831D4CCC}">
          <p14:sldIdLst>
            <p14:sldId id="2076138423"/>
            <p14:sldId id="2076138489"/>
            <p14:sldId id="2076138495"/>
            <p14:sldId id="2076138488"/>
            <p14:sldId id="2076138486"/>
          </p14:sldIdLst>
        </p14:section>
        <p14:section name="Teamwork" id="{444C47B0-9909-45A1-94E7-EB38474B3D68}">
          <p14:sldIdLst>
            <p14:sldId id="2076138490"/>
            <p14:sldId id="2076138472"/>
            <p14:sldId id="2076138473"/>
            <p14:sldId id="2076138528"/>
            <p14:sldId id="2076138531"/>
          </p14:sldIdLst>
        </p14:section>
        <p14:section name="Professional Communication" id="{EA5801E8-DC57-4401-8F0E-2D5CF2A77A66}">
          <p14:sldIdLst>
            <p14:sldId id="2076138491"/>
            <p14:sldId id="2076138470"/>
            <p14:sldId id="2076138476"/>
          </p14:sldIdLst>
        </p14:section>
        <p14:section name="Diversity" id="{3B24BE0C-D16E-4BFB-8B4C-D97D0EF77FB1}">
          <p14:sldIdLst>
            <p14:sldId id="2076138493"/>
            <p14:sldId id="2076138501"/>
            <p14:sldId id="2076138478"/>
            <p14:sldId id="2076138479"/>
            <p14:sldId id="2076138445"/>
            <p14:sldId id="2076138499"/>
          </p14:sldIdLst>
        </p14:section>
        <p14:section name="Design Thinking" id="{92CE09DF-CC3A-4D71-83DE-C07AA8955306}">
          <p14:sldIdLst>
            <p14:sldId id="2076138496"/>
            <p14:sldId id="2076138525"/>
            <p14:sldId id="2076138523"/>
            <p14:sldId id="2076138524"/>
            <p14:sldId id="2076138526"/>
          </p14:sldIdLst>
        </p14:section>
        <p14:section name="Practice Empathy" id="{8D65C6EE-FB7A-425A-BBDE-5CA40C965C8F}">
          <p14:sldIdLst>
            <p14:sldId id="2076138513"/>
          </p14:sldIdLst>
        </p14:section>
        <p14:section name="Conclusion" id="{931A2C32-00C7-4733-A8C8-90CCBE3B80F6}">
          <p14:sldIdLst>
            <p14:sldId id="2076138494"/>
          </p14:sldIdLst>
        </p14:section>
        <p14:section name="Content Design" id="{FB6EE416-AF16-AF40-804B-633D4962DAEE}">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0B23B14-3592-B55A-030F-6CCDAF54B62E}" name="William Assaf" initials="WA" userId="S::wiassaf@microsoft.com::6321aac1-eebf-4722-9b5c-a5ee2b217578" providerId="AD"/>
  <p188:author id="{097E9E3C-0296-9C85-5AD8-075DE372EF69}" name="Nina Navazio" initials="NN" userId="S::ninanavazio@microsoft.com::f5877d0a-7add-46be-8812-e4ebb2c57f69" providerId="AD"/>
  <p188:author id="{D163219B-5F7A-35E0-AFD7-6CDFB0FC01C0}" name="Christopher De Felippo" initials="CDF" userId="S::chdefeli@microsoft.com::e9758b15-0ae6-4ef2-bcad-66b04ea9f591" providerId="AD"/>
  <p188:author id="{7B8900E0-F291-0268-5C94-D8B0693FC660}" name="Deepti Vaidyanathan" initials="DV" userId="S::deeptivai@microsoft.com::d3f2712c-13e9-42bb-ab8c-92148060916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B2E58"/>
    <a:srgbClr val="8661C5"/>
    <a:srgbClr val="666666"/>
    <a:srgbClr val="000000"/>
    <a:srgbClr val="D2D2D2"/>
    <a:srgbClr val="F2EDFA"/>
    <a:srgbClr val="D59DFF"/>
    <a:srgbClr val="E1DFE6"/>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65025A-152D-8748-8992-BACD9A1F4BA0}" v="20" dt="2023-07-11T16:20:45.741"/>
    <p1510:client id="{504EA2C0-DB8D-49AF-8B0D-8E5DA545A16C}" v="9256" vWet="9258" dt="2023-07-11T15:50:51.194"/>
    <p1510:client id="{B02485FC-B206-35E2-D3B3-432D276D8998}" v="249" dt="2023-07-10T23:06:42.542"/>
    <p1510:client id="{DE040B42-9993-4E9F-BF21-08C72C61B615}" v="2283" dt="2023-07-12T21:31:30.389"/>
    <p1510:client id="{F561BE0F-43B2-95B1-C7C1-F8521DAFCB56}" v="85" dt="2023-07-11T00:33:03.7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126" y="174"/>
      </p:cViewPr>
      <p:guideLst>
        <p:guide orient="horz" pos="64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notesMaster" Target="notesMasters/notesMaster1.xml"/><Relationship Id="rId42" Type="http://schemas.microsoft.com/office/2018/10/relationships/authors" Targe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s>
</file>

<file path=ppt/comments/modernComment_7BBF5BB7_5A892214.xml><?xml version="1.0" encoding="utf-8"?>
<p188:cmLst xmlns:a="http://schemas.openxmlformats.org/drawingml/2006/main" xmlns:r="http://schemas.openxmlformats.org/officeDocument/2006/relationships" xmlns:p188="http://schemas.microsoft.com/office/powerpoint/2018/8/main">
  <p188:cm id="{B5A55919-1E03-4CC7-95DB-0FB02F413C4C}" authorId="{097E9E3C-0296-9C85-5AD8-075DE372EF69}" created="2023-07-11T16:09:42.026">
    <pc:sldMkLst xmlns:pc="http://schemas.microsoft.com/office/powerpoint/2013/main/command">
      <pc:docMk/>
      <pc:sldMk cId="1518936596" sldId="2076138423"/>
    </pc:sldMkLst>
    <p188:txBody>
      <a:bodyPr/>
      <a:lstStyle/>
      <a:p>
        <a:r>
          <a:rPr lang="en-US"/>
          <a:t>nina update the notes here theyre super repetitive</a:t>
        </a:r>
      </a:p>
    </p188:txBody>
  </p188:cm>
</p188:cmLst>
</file>

<file path=ppt/comments/modernComment_7BBF5BCD_53C83EC8.xml><?xml version="1.0" encoding="utf-8"?>
<p188:cmLst xmlns:a="http://schemas.openxmlformats.org/drawingml/2006/main" xmlns:r="http://schemas.openxmlformats.org/officeDocument/2006/relationships" xmlns:p188="http://schemas.microsoft.com/office/powerpoint/2018/8/main">
  <p188:cm id="{697E7E63-65A1-4E76-B129-32C755BDFA6D}" authorId="{097E9E3C-0296-9C85-5AD8-075DE372EF69}" status="resolved" created="2022-02-25T08:50:50.102" complete="100000">
    <pc:sldMkLst xmlns:pc="http://schemas.microsoft.com/office/powerpoint/2013/main/command">
      <pc:docMk/>
      <pc:sldMk cId="1405632200" sldId="2076138445"/>
    </pc:sldMkLst>
    <p188:replyLst>
      <p188:reply id="{6BDDC0A2-720C-46BB-A80B-66715E1E52A7}" authorId="{D163219B-5F7A-35E0-AFD7-6CDFB0FC01C0}" created="2022-02-25T10:07:20.622">
        <p188:txBody>
          <a:bodyPr/>
          <a:lstStyle/>
          <a:p>
            <a:r>
              <a:rPr lang="en-US"/>
              <a:t>consistent joke</a:t>
            </a:r>
          </a:p>
        </p188:txBody>
      </p188:reply>
      <p188:reply id="{3858F20F-3789-4E46-B1C0-560DC8570E50}" authorId="{D0B23B14-3592-B55A-030F-6CCDAF54B62E}" created="2022-02-25T18:10:12.525">
        <p188:txBody>
          <a:bodyPr/>
          <a:lstStyle/>
          <a:p>
            <a:r>
              <a:rPr lang="en-US"/>
              <a:t>nobody knows what Brad Smith looks like lol
</a:t>
            </a:r>
          </a:p>
        </p188:txBody>
      </p188:reply>
      <p188:reply id="{1F18A9A6-6A28-470A-BFA5-B19E0D64F769}" authorId="{D0B23B14-3592-B55A-030F-6CCDAF54B62E}" created="2022-02-25T18:10:18.569">
        <p188:txBody>
          <a:bodyPr/>
          <a:lstStyle/>
          <a:p>
            <a:r>
              <a:rPr lang="en-US"/>
              <a:t>Although his book was better</a:t>
            </a:r>
          </a:p>
        </p188:txBody>
      </p188:reply>
    </p188:replyLst>
    <p188:txBody>
      <a:bodyPr/>
      <a:lstStyle/>
      <a:p>
        <a:r>
          <a:rPr lang="en-US"/>
          <a:t>why is there a pic of satya when you're talking about brad smith lol</a:t>
        </a:r>
      </a:p>
    </p188:txBody>
  </p188:cm>
</p188:cmLst>
</file>

<file path=ppt/comments/modernComment_7BBF5BE6_AB0AEBEA.xml><?xml version="1.0" encoding="utf-8"?>
<p188:cmLst xmlns:a="http://schemas.openxmlformats.org/drawingml/2006/main" xmlns:r="http://schemas.openxmlformats.org/officeDocument/2006/relationships" xmlns:p188="http://schemas.microsoft.com/office/powerpoint/2018/8/main">
  <p188:cm id="{75DF40EC-5D34-431F-9245-64A28E62F1EC}" authorId="{097E9E3C-0296-9C85-5AD8-075DE372EF69}" status="resolved" created="2022-02-25T08:07:43.465" complete="100000">
    <pc:sldMkLst xmlns:pc="http://schemas.microsoft.com/office/powerpoint/2013/main/command">
      <pc:docMk/>
      <pc:sldMk cId="2869619690" sldId="2076138470"/>
    </pc:sldMkLst>
    <p188:txBody>
      <a:bodyPr/>
      <a:lstStyle/>
      <a:p>
        <a:r>
          <a:rPr lang="en-US"/>
          <a:t>I get what you're doing here, but it feels like kind of a big tangent to start pitching Toastmasters.. I'd recommend cutting this down to like a sentence </a:t>
        </a:r>
      </a:p>
    </p188:txBody>
  </p188:cm>
</p188:cmLst>
</file>

<file path=ppt/comments/modernComment_7BBF5BE8_A41654E4.xml><?xml version="1.0" encoding="utf-8"?>
<p188:cmLst xmlns:a="http://schemas.openxmlformats.org/drawingml/2006/main" xmlns:r="http://schemas.openxmlformats.org/officeDocument/2006/relationships" xmlns:p188="http://schemas.microsoft.com/office/powerpoint/2018/8/main">
  <p188:cm id="{7F073B40-0B31-409D-903C-D03080693047}" authorId="{097E9E3C-0296-9C85-5AD8-075DE372EF69}" created="2022-11-10T21:00:14.160">
    <pc:sldMkLst xmlns:pc="http://schemas.microsoft.com/office/powerpoint/2013/main/command">
      <pc:docMk/>
      <pc:sldMk cId="2752926948" sldId="2076138472"/>
    </pc:sldMkLst>
    <p188:txBody>
      <a:bodyPr/>
      <a:lstStyle/>
      <a:p>
        <a:r>
          <a:rPr lang="en-US"/>
          <a:t>Could potentially cut if we are long on time </a:t>
        </a:r>
      </a:p>
    </p188:txBody>
  </p188:cm>
</p188:cmLst>
</file>

<file path=ppt/comments/modernComment_7BBF5BEF_5330EBD7.xml><?xml version="1.0" encoding="utf-8"?>
<p188:cmLst xmlns:a="http://schemas.openxmlformats.org/drawingml/2006/main" xmlns:r="http://schemas.openxmlformats.org/officeDocument/2006/relationships" xmlns:p188="http://schemas.microsoft.com/office/powerpoint/2018/8/main">
  <p188:cm id="{D7E08D94-B6CE-4307-9FFA-96E8274121E0}" authorId="{097E9E3C-0296-9C85-5AD8-075DE372EF69}" status="resolved" created="2022-02-25T08:53:23.622" complete="100000">
    <pc:sldMkLst xmlns:pc="http://schemas.microsoft.com/office/powerpoint/2013/main/command">
      <pc:docMk/>
      <pc:sldMk cId="1395715031" sldId="2076138479"/>
    </pc:sldMkLst>
    <p188:txBody>
      <a:bodyPr/>
      <a:lstStyle/>
      <a:p>
        <a:r>
          <a:rPr lang="en-US"/>
          <a:t>I feel like this section has been going on a tangent for a little while now... the other sections are much shorter and quicker to the point, I'm wondering what we can cut from this section to make it more concise? </a:t>
        </a:r>
      </a:p>
    </p188:txBody>
  </p188:cm>
</p188:cmLst>
</file>

<file path=ppt/comments/modernComment_7BBF5BFE_983ABB83.xml><?xml version="1.0" encoding="utf-8"?>
<p188:cmLst xmlns:a="http://schemas.openxmlformats.org/drawingml/2006/main" xmlns:r="http://schemas.openxmlformats.org/officeDocument/2006/relationships" xmlns:p188="http://schemas.microsoft.com/office/powerpoint/2018/8/main">
  <p188:cm id="{255B10C5-7762-401A-BF75-6C369AF6DBC1}" authorId="{097E9E3C-0296-9C85-5AD8-075DE372EF69}" status="resolved" created="2022-11-21T23:30:26.269" complete="100000">
    <pc:sldMkLst xmlns:pc="http://schemas.microsoft.com/office/powerpoint/2013/main/command">
      <pc:docMk/>
      <pc:sldMk cId="2553985923" sldId="2076138494"/>
    </pc:sldMkLst>
    <p188:txBody>
      <a:bodyPr/>
      <a:lstStyle/>
      <a:p>
        <a:r>
          <a:rPr lang="en-US"/>
          <a:t>Edit the notes on this slide to talk about the Play RPG event later that day</a:t>
        </a:r>
      </a:p>
    </p188:txBody>
  </p188:cm>
</p188:cmLst>
</file>

<file path=ppt/comments/modernComment_7BBF5C00_E6417008.xml><?xml version="1.0" encoding="utf-8"?>
<p188:cmLst xmlns:a="http://schemas.openxmlformats.org/drawingml/2006/main" xmlns:r="http://schemas.openxmlformats.org/officeDocument/2006/relationships" xmlns:p188="http://schemas.microsoft.com/office/powerpoint/2018/8/main">
  <p188:cm id="{8090DD74-7B58-429E-BCF5-8BD82E9BF124}" authorId="{097E9E3C-0296-9C85-5AD8-075DE372EF69}" status="resolved" created="2022-11-10T20:52:38.318" complete="100000">
    <pc:sldMkLst xmlns:pc="http://schemas.microsoft.com/office/powerpoint/2013/main/command">
      <pc:docMk/>
      <pc:sldMk cId="3863048200" sldId="2076138496"/>
    </pc:sldMkLst>
    <p188:txBody>
      <a:bodyPr/>
      <a:lstStyle/>
      <a:p>
        <a:r>
          <a:rPr lang="en-US"/>
          <a:t>[@nina navazio] pass through all these slides </a:t>
        </a:r>
      </a:p>
    </p188:txBody>
  </p188:cm>
</p188:cmLst>
</file>

<file path=ppt/comments/modernComment_7BBF5C11_9E237C3A.xml><?xml version="1.0" encoding="utf-8"?>
<p188:cmLst xmlns:a="http://schemas.openxmlformats.org/drawingml/2006/main" xmlns:r="http://schemas.openxmlformats.org/officeDocument/2006/relationships" xmlns:p188="http://schemas.microsoft.com/office/powerpoint/2018/8/main">
  <p188:cm id="{48398FC5-7DC7-4C1F-B568-857F7A377262}" authorId="{097E9E3C-0296-9C85-5AD8-075DE372EF69}" created="2023-07-11T16:20:45.741">
    <pc:sldMkLst xmlns:pc="http://schemas.microsoft.com/office/powerpoint/2013/main/command">
      <pc:docMk/>
      <pc:sldMk cId="2653125690" sldId="2076138513"/>
    </pc:sldMkLst>
    <p188:txBody>
      <a:bodyPr/>
      <a:lstStyle/>
      <a:p>
        <a:r>
          <a:rPr lang="en-US"/>
          <a:t>Could add a slide on, "What does it look like to play TTRPGs at work? How can I take action on this message right now?"</a:t>
        </a:r>
      </a:p>
    </p188:txBody>
  </p188:cm>
</p188:cmLst>
</file>

<file path=ppt/comments/modernComment_7BBF5C20_68E27D2A.xml><?xml version="1.0" encoding="utf-8"?>
<p188:cmLst xmlns:a="http://schemas.openxmlformats.org/drawingml/2006/main" xmlns:r="http://schemas.openxmlformats.org/officeDocument/2006/relationships" xmlns:p188="http://schemas.microsoft.com/office/powerpoint/2018/8/main">
  <p188:cm id="{CD555F86-2697-4FF7-859B-F3D192AAD9C9}" authorId="{097E9E3C-0296-9C85-5AD8-075DE372EF69}" status="resolved" created="2023-06-23T00:29:19.548" complete="100000">
    <pc:sldMkLst xmlns:pc="http://schemas.microsoft.com/office/powerpoint/2013/main/command">
      <pc:docMk/>
      <pc:sldMk cId="1759673642" sldId="2076138528"/>
    </pc:sldMkLst>
    <p188:txBody>
      <a:bodyPr/>
      <a:lstStyle/>
      <a:p>
        <a:r>
          <a:rPr lang="en-US"/>
          <a:t>[@nina navazio] add the problem solving section</a:t>
        </a:r>
      </a:p>
    </p188:txBody>
    <p188:extLst>
      <p:ext xmlns:p="http://schemas.openxmlformats.org/presentationml/2006/main" uri="{57CB4572-C831-44C2-8A1C-0ADB6CCDFE69}">
        <p223:reactions xmlns:p223="http://schemas.microsoft.com/office/powerpoint/2022/03/main">
          <p223:rxn type="👍">
            <p223:instance time="2023-07-10T16:36:38.693" authorId="{097E9E3C-0296-9C85-5AD8-075DE372EF69}"/>
          </p223:rxn>
        </p223:reactions>
      </p:ext>
    </p188:extLst>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7/12/2023 2:32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7/12/2023 2:32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**Reminder to Start recording**</a:t>
            </a:r>
          </a:p>
          <a:p>
            <a:endParaRPr lang="en-US" sz="850" dirty="0">
              <a:latin typeface="Segoe UI"/>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a:cs typeface="Segoe UI"/>
              </a:rPr>
              <a:t>&lt;nina&gt;</a:t>
            </a:r>
          </a:p>
          <a:p>
            <a:endParaRPr lang="en-US" sz="850" dirty="0">
              <a:latin typeface="Segoe UI"/>
              <a:cs typeface="Segoe UI"/>
            </a:endParaRPr>
          </a:p>
          <a:p>
            <a:r>
              <a:rPr lang="en-US" sz="850" dirty="0">
                <a:latin typeface="Segoe UI"/>
                <a:cs typeface="Segoe UI"/>
              </a:rPr>
              <a:t>Welcome everyone!</a:t>
            </a:r>
          </a:p>
          <a:p>
            <a:endParaRPr lang="en-US" sz="850" dirty="0">
              <a:latin typeface="Segoe UI"/>
              <a:cs typeface="Segoe UI"/>
            </a:endParaRPr>
          </a:p>
          <a:p>
            <a:r>
              <a:rPr lang="en-US" sz="850" dirty="0">
                <a:latin typeface="Segoe UI"/>
                <a:cs typeface="Segoe UI"/>
              </a:rPr>
              <a:t>William: I’m the content developer for Learn content on the database docs team, and I work on Learn content for Azure SQL Database, Microsoft Fabric Data Warehousing, SQL Server performance topics, data virtualization, and a variety of other topics. And I’ll add that while it’s not our job, we do all play D&amp;D at work friends here at Microsoft as part of an employee group here, both online and in-person games, and if you were to tell 12-year old William that he’d be running D&amp;D at work, he’d think that be pretty rad. Back to you Nina.</a:t>
            </a:r>
            <a:endParaRPr lang="en-US" dirty="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7/12/2023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1339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US" sz="850">
                <a:latin typeface="Segoe UI"/>
                <a:cs typeface="Segoe UI"/>
              </a:rPr>
              <a:t> &lt;nina&gt;</a:t>
            </a:r>
          </a:p>
          <a:p>
            <a:pPr>
              <a:spcAft>
                <a:spcPts val="0"/>
              </a:spcAft>
            </a:pPr>
            <a:r>
              <a:rPr lang="en-US" sz="850">
                <a:latin typeface="Segoe UI"/>
                <a:ea typeface="Calibri"/>
                <a:cs typeface="Segoe UI"/>
              </a:rPr>
              <a:t>Not only do TTRPGs emphasize the need for creative motivation, but it also lets us practice a muscle we use basically every day: problem solving.</a:t>
            </a:r>
          </a:p>
          <a:p>
            <a:pPr>
              <a:spcAft>
                <a:spcPts val="0"/>
              </a:spcAft>
            </a:pPr>
            <a:endParaRPr lang="en-US" sz="850">
              <a:latin typeface="Segoe UI"/>
              <a:ea typeface="Calibri"/>
              <a:cs typeface="Segoe UI"/>
            </a:endParaRPr>
          </a:p>
          <a:p>
            <a:pPr>
              <a:spcAft>
                <a:spcPts val="0"/>
              </a:spcAft>
            </a:pPr>
            <a:r>
              <a:rPr lang="en-US" sz="850">
                <a:latin typeface="Segoe UI"/>
                <a:ea typeface="Calibri"/>
                <a:cs typeface="Segoe UI"/>
              </a:rPr>
              <a:t>Our real-life problems, like how to deliver a project on a timeline, can seem huge and overwhelming. But a side-quest to deliver a flower by a certain deadline to an Earl? Now that's exciting. TTRPGs can act as an abstract filter for our everyday worries—and help us figure them out in a safe space where it's OK to not deliver on time, but at the same time learn </a:t>
            </a:r>
            <a:r>
              <a:rPr lang="en-US" sz="850" i="1">
                <a:latin typeface="Segoe UI"/>
                <a:ea typeface="Calibri"/>
                <a:cs typeface="Segoe UI"/>
              </a:rPr>
              <a:t>how</a:t>
            </a:r>
            <a:r>
              <a:rPr lang="en-US" sz="850">
                <a:latin typeface="Segoe UI"/>
                <a:ea typeface="Calibri"/>
                <a:cs typeface="Segoe UI"/>
              </a:rPr>
              <a:t> we could've delivered and what we'll do better in the next quest.  &lt;click&gt;</a:t>
            </a:r>
            <a:br>
              <a:rPr lang="en-US" sz="850">
                <a:latin typeface="Segoe UI"/>
                <a:ea typeface="Calibri"/>
                <a:cs typeface="Segoe UI"/>
              </a:rPr>
            </a:br>
            <a:br>
              <a:rPr lang="en-US" sz="850">
                <a:latin typeface="Segoe UI"/>
                <a:ea typeface="Calibri"/>
                <a:cs typeface="Segoe UI"/>
              </a:rPr>
            </a:br>
            <a:r>
              <a:rPr lang="en-US" sz="850">
                <a:latin typeface="Segoe UI"/>
                <a:ea typeface="Calibri"/>
                <a:cs typeface="Segoe UI"/>
              </a:rPr>
              <a:t>Instead of feeling pressure from other teams, managers, or third parties, in a TTRPG you only feel pressure from... dragons, or Queens, or the imminent collapse of some mountain top you're on. These problems are still real, but it's much easier to take a step back and ask, "What should my character do?" Instead of getting caught up in all the emotions and stressors that would realistically overwhelm someone in a situation like that.</a:t>
            </a:r>
          </a:p>
          <a:p>
            <a:pPr>
              <a:spcAft>
                <a:spcPts val="0"/>
              </a:spcAft>
            </a:pPr>
            <a:endParaRPr lang="en-US" sz="850">
              <a:latin typeface="Segoe UI"/>
              <a:ea typeface="Calibri"/>
              <a:cs typeface="Segoe UI"/>
            </a:endParaRPr>
          </a:p>
          <a:p>
            <a:pPr>
              <a:spcAft>
                <a:spcPts val="0"/>
              </a:spcAft>
            </a:pPr>
            <a:r>
              <a:rPr lang="en-US" sz="850">
                <a:latin typeface="Segoe UI"/>
                <a:ea typeface="Calibri"/>
                <a:cs typeface="Segoe UI"/>
              </a:rPr>
              <a:t>By practicing that skill of stepping back and asking, "What should I do here?" as well as working with your fellow players to figure out exactly what you should all do as a team, you are getting better at the transferrable skills TTRPGs are so good at teaching.</a:t>
            </a:r>
          </a:p>
          <a:p>
            <a:pPr>
              <a:spcAft>
                <a:spcPts val="0"/>
              </a:spcAft>
            </a:pPr>
            <a:endParaRPr lang="en-US" sz="850">
              <a:latin typeface="Segoe UI"/>
              <a:ea typeface="Calibri"/>
              <a:cs typeface="Segoe UI"/>
            </a:endParaRPr>
          </a:p>
          <a:p>
            <a:pPr>
              <a:spcAft>
                <a:spcPts val="0"/>
              </a:spcAft>
            </a:pPr>
            <a:r>
              <a:rPr lang="en-US" sz="850">
                <a:latin typeface="Segoe UI"/>
                <a:ea typeface="Calibri"/>
                <a:cs typeface="Segoe UI"/>
              </a:rPr>
              <a:t>&lt;Deepti&gt;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7/12/2023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626883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&lt;Deepti&gt;</a:t>
            </a:r>
          </a:p>
          <a:p>
            <a:r>
              <a:rPr lang="en-US" sz="850">
                <a:latin typeface="Segoe UI"/>
                <a:cs typeface="Segoe UI"/>
              </a:rPr>
              <a:t>Co-operative and creative teams</a:t>
            </a:r>
            <a:r>
              <a:rPr lang="en-US" sz="850">
                <a:effectLst/>
                <a:latin typeface="Segoe UI"/>
                <a:cs typeface="Segoe UI"/>
              </a:rPr>
              <a:t> are </a:t>
            </a:r>
            <a:r>
              <a:rPr lang="en-US" sz="850">
                <a:latin typeface="Segoe UI"/>
                <a:cs typeface="Segoe UI"/>
              </a:rPr>
              <a:t>almost never in constant agreement</a:t>
            </a:r>
            <a:r>
              <a:rPr lang="en-US" sz="850">
                <a:effectLst/>
                <a:latin typeface="Segoe UI"/>
                <a:cs typeface="Segoe UI"/>
              </a:rPr>
              <a:t>, and </a:t>
            </a:r>
            <a:r>
              <a:rPr lang="en-US" sz="850">
                <a:latin typeface="Segoe UI"/>
                <a:cs typeface="Segoe UI"/>
              </a:rPr>
              <a:t>whether your team is trying </a:t>
            </a:r>
            <a:r>
              <a:rPr lang="en-US" sz="850">
                <a:effectLst/>
                <a:latin typeface="Segoe UI"/>
                <a:cs typeface="Segoe UI"/>
              </a:rPr>
              <a:t>to </a:t>
            </a:r>
            <a:r>
              <a:rPr lang="en-US" sz="850">
                <a:latin typeface="Segoe UI"/>
                <a:cs typeface="Segoe UI"/>
              </a:rPr>
              <a:t>infiltrate </a:t>
            </a:r>
            <a:r>
              <a:rPr lang="en-US" sz="850">
                <a:effectLst/>
                <a:latin typeface="Segoe UI"/>
                <a:cs typeface="Segoe UI"/>
              </a:rPr>
              <a:t>a </a:t>
            </a:r>
            <a:r>
              <a:rPr lang="en-US" sz="850">
                <a:latin typeface="Segoe UI"/>
                <a:cs typeface="Segoe UI"/>
              </a:rPr>
              <a:t>castle </a:t>
            </a:r>
            <a:r>
              <a:rPr lang="en-US" sz="850">
                <a:effectLst/>
                <a:latin typeface="Segoe UI"/>
                <a:cs typeface="Segoe UI"/>
              </a:rPr>
              <a:t>or </a:t>
            </a:r>
            <a:r>
              <a:rPr lang="en-US" sz="850">
                <a:latin typeface="Segoe UI"/>
                <a:cs typeface="Segoe UI"/>
              </a:rPr>
              <a:t>collaborating on a project there are bound to be some disagreements</a:t>
            </a:r>
            <a:r>
              <a:rPr lang="en-US" sz="850">
                <a:effectLst/>
                <a:latin typeface="Segoe UI"/>
                <a:cs typeface="Segoe UI"/>
              </a:rPr>
              <a:t>.</a:t>
            </a:r>
            <a:r>
              <a:rPr lang="en-US" sz="850">
                <a:latin typeface="Segoe UI"/>
                <a:cs typeface="Segoe UI"/>
              </a:rPr>
              <a:t> </a:t>
            </a:r>
          </a:p>
          <a:p>
            <a:r>
              <a:rPr lang="en-US" sz="850">
                <a:latin typeface="Segoe UI"/>
                <a:cs typeface="Segoe UI"/>
              </a:rPr>
              <a:t>&lt;click&gt;</a:t>
            </a:r>
          </a:p>
          <a:p>
            <a:r>
              <a:rPr lang="en-US" sz="850">
                <a:latin typeface="Segoe UI"/>
                <a:cs typeface="Segoe UI"/>
              </a:rPr>
              <a:t>Often people can be so attached to their idea that they can't see how any other solution could also work, but as a leader its important in that moment to remind the team of their ultimate goal. As the Main Storyteller, if the PCs are getting a bit heated deciding how to fight the BBEG, you can remind them of what the ultimate goal of every TTRPG is: to tell a cool story together. A reminder of this shared goal also reminds them that there isn't a single solution to whatever problem they're facing, as long as they're having fun they're "winning" the game! In work settings, disagreements can often arise in design meetings where the goal is to achieve some sort of consensus and gain clarity on next steps. Reminding your team of this can ensure that everyone is working towards the same goal.</a:t>
            </a:r>
          </a:p>
          <a:p>
            <a:r>
              <a:rPr lang="en-US" sz="850">
                <a:latin typeface="Segoe UI"/>
                <a:cs typeface="Segoe UI"/>
              </a:rPr>
              <a:t>&lt;click&gt;</a:t>
            </a:r>
          </a:p>
          <a:p>
            <a:r>
              <a:rPr lang="en-US" sz="850">
                <a:latin typeface="Segoe UI"/>
                <a:cs typeface="Segoe UI"/>
              </a:rPr>
              <a:t>Whether you’re a Main Storyteller or a manager, you can help lead your team through conflicts by balancing open discussion and decisiveness. To ensure everyone has a voice at the table, its important that you understand how the power dynamics within your team may impact member participation. The new player at a table may not want to voice dissent against an experienced player’s plan, and similarly it can be difficult for a new-hire to question a more senior member of their team during a discussion. In the workplace I’ve seen the </a:t>
            </a:r>
            <a:r>
              <a:rPr lang="en-US" sz="900">
                <a:effectLst/>
                <a:latin typeface="Calibri"/>
                <a:cs typeface="Calibri"/>
              </a:rPr>
              <a:t>Teams hand-raise feature and anonymous feedback during sprint retrospectives be leveraged to encourage participation from those who might have been otherwise hesitant to do so. </a:t>
            </a:r>
          </a:p>
          <a:p>
            <a:r>
              <a:rPr lang="en-US" sz="900">
                <a:effectLst/>
                <a:latin typeface="Calibri"/>
                <a:cs typeface="Calibri"/>
              </a:rPr>
              <a:t>While making space for discussion is important, it is equally important to ensure the conversations are leading to some sort of decision. If your players are in combat and one of them is taking a bit of time to discuss their plan with their fellow players, is that alright? Sure! Should it take 30 minutes? Probably not! As the Main Storyteller you can remind them of what the stakes are if a decision isn’t made, and similarly as a manager you can make the most out of yours and everyone else’s meeting time by steering the discussion towards achieving an actionable decision. </a:t>
            </a:r>
          </a:p>
          <a:p>
            <a:r>
              <a:rPr lang="en-US" sz="900">
                <a:effectLst/>
                <a:latin typeface="Calibri"/>
                <a:cs typeface="Calibri"/>
              </a:rPr>
              <a:t>&lt;click&gt;</a:t>
            </a:r>
          </a:p>
          <a:p>
            <a:r>
              <a:rPr lang="en-US" sz="850">
                <a:latin typeface="Segoe UI"/>
                <a:cs typeface="Segoe UI"/>
              </a:rPr>
              <a:t>Whether you’re in the middle of a conflict with a co-worker or fellow player, it can sometimes be difficult to see past your own perspective. Everyone at your gaming table and on your team play a part in promoting empathy for each other. As a Main Storyteller or manager, you can start the conversations within your group or facilitate conflict resolution as a neutral party so that people can talk TO each other, not AT each other. As players or co-workers, we can check in with each other regularly and practice empathy ourselves, which we’ll speak to more later in the presentation.</a:t>
            </a:r>
          </a:p>
          <a:p>
            <a:endParaRPr lang="en-US" sz="850">
              <a:effectLst/>
              <a:latin typeface="Segoe UI"/>
              <a:cs typeface="Segoe UI"/>
            </a:endParaRPr>
          </a:p>
          <a:p>
            <a:r>
              <a:rPr lang="en-US" sz="850">
                <a:effectLst/>
                <a:latin typeface="Segoe UI"/>
                <a:cs typeface="Segoe UI"/>
              </a:rPr>
              <a:t>Now I’ll pass it off to William to elaborate on how TTRPGs can help all professional communication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7/12/2023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352342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&lt;william&gt;</a:t>
            </a:r>
          </a:p>
          <a:p>
            <a:r>
              <a:rPr lang="en-US" sz="850">
                <a:latin typeface="Segoe UI"/>
                <a:cs typeface="Segoe UI"/>
              </a:rPr>
              <a:t>Being an engaging presenter </a:t>
            </a:r>
            <a:r>
              <a:rPr lang="en-US" sz="850" b="0" i="0">
                <a:effectLst/>
                <a:latin typeface="Segoe UI"/>
                <a:cs typeface="Segoe UI"/>
              </a:rPr>
              <a:t>is </a:t>
            </a:r>
            <a:r>
              <a:rPr lang="en-US" sz="850">
                <a:latin typeface="Segoe UI"/>
                <a:cs typeface="Segoe UI"/>
              </a:rPr>
              <a:t>a valuable life</a:t>
            </a:r>
            <a:r>
              <a:rPr lang="en-US" sz="850" b="0" i="0">
                <a:effectLst/>
                <a:latin typeface="Segoe UI"/>
                <a:cs typeface="Segoe UI"/>
              </a:rPr>
              <a:t>, </a:t>
            </a:r>
            <a:r>
              <a:rPr lang="en-US" sz="850">
                <a:latin typeface="Segoe UI"/>
                <a:cs typeface="Segoe UI"/>
              </a:rPr>
              <a:t>work</a:t>
            </a:r>
            <a:r>
              <a:rPr lang="en-US" sz="850" b="0" i="0">
                <a:effectLst/>
                <a:latin typeface="Segoe UI"/>
                <a:cs typeface="Segoe UI"/>
              </a:rPr>
              <a:t>, </a:t>
            </a:r>
            <a:r>
              <a:rPr lang="en-US" sz="850">
                <a:latin typeface="Segoe UI"/>
                <a:cs typeface="Segoe UI"/>
              </a:rPr>
              <a:t>and gaming skill</a:t>
            </a:r>
            <a:r>
              <a:rPr lang="en-US" sz="850" b="0" i="0">
                <a:effectLst/>
                <a:latin typeface="Segoe UI"/>
                <a:cs typeface="Segoe UI"/>
              </a:rPr>
              <a:t>.</a:t>
            </a:r>
            <a:r>
              <a:rPr lang="en-US" sz="850">
                <a:latin typeface="Segoe UI"/>
                <a:cs typeface="Segoe UI"/>
              </a:rPr>
              <a:t> </a:t>
            </a:r>
            <a:endParaRPr lang="en-US" sz="850">
              <a:cs typeface="Segoe UI"/>
            </a:endParaRPr>
          </a:p>
          <a:p>
            <a:endParaRPr lang="en-US" sz="800" b="0" i="0">
              <a:effectLst/>
            </a:endParaRPr>
          </a:p>
          <a:p>
            <a:r>
              <a:rPr lang="en-US" sz="850">
                <a:latin typeface="Segoe UI"/>
                <a:cs typeface="Segoe UI"/>
              </a:rPr>
              <a:t>Running and playing at </a:t>
            </a:r>
            <a:r>
              <a:rPr lang="en-US" sz="850" b="0" i="0">
                <a:effectLst/>
                <a:latin typeface="Segoe UI"/>
                <a:cs typeface="Segoe UI"/>
              </a:rPr>
              <a:t>a </a:t>
            </a:r>
            <a:r>
              <a:rPr lang="en-US" sz="850">
                <a:latin typeface="Segoe UI"/>
                <a:cs typeface="Segoe UI"/>
              </a:rPr>
              <a:t>gaming </a:t>
            </a:r>
            <a:r>
              <a:rPr lang="en-US" sz="850" b="0" i="0">
                <a:effectLst/>
                <a:latin typeface="Segoe UI"/>
                <a:cs typeface="Segoe UI"/>
              </a:rPr>
              <a:t>table with </a:t>
            </a:r>
            <a:r>
              <a:rPr lang="en-US" sz="850">
                <a:latin typeface="Segoe UI"/>
                <a:cs typeface="Segoe UI"/>
              </a:rPr>
              <a:t>friends since I was ____ helped me develop a comfort level with my own voice, with improv, </a:t>
            </a:r>
            <a:r>
              <a:rPr lang="en-US" sz="850" b="0" i="0">
                <a:effectLst/>
                <a:latin typeface="Segoe UI"/>
                <a:cs typeface="Segoe UI"/>
              </a:rPr>
              <a:t>and the </a:t>
            </a:r>
            <a:r>
              <a:rPr lang="en-US" sz="850">
                <a:latin typeface="Segoe UI"/>
                <a:cs typeface="Segoe UI"/>
              </a:rPr>
              <a:t>ability to react to sudden redirections</a:t>
            </a:r>
            <a:r>
              <a:rPr lang="en-US" sz="850" b="0" i="0">
                <a:effectLst/>
                <a:latin typeface="Segoe UI"/>
                <a:cs typeface="Segoe UI"/>
              </a:rPr>
              <a:t>.</a:t>
            </a:r>
            <a:r>
              <a:rPr lang="en-US" sz="850">
                <a:latin typeface="Segoe UI"/>
                <a:cs typeface="Segoe UI"/>
              </a:rPr>
              <a:t> </a:t>
            </a:r>
          </a:p>
          <a:p>
            <a:endParaRPr lang="en-US" sz="800"/>
          </a:p>
          <a:p>
            <a:r>
              <a:rPr lang="en-US" sz="850">
                <a:latin typeface="Segoe UI"/>
                <a:cs typeface="Segoe UI"/>
              </a:rPr>
              <a:t>Most importantly, it gave me experience with preparation,</a:t>
            </a:r>
            <a:r>
              <a:rPr lang="en-US" sz="850" b="0" i="0">
                <a:effectLst/>
                <a:latin typeface="Segoe UI"/>
                <a:cs typeface="Segoe UI"/>
              </a:rPr>
              <a:t> both </a:t>
            </a:r>
            <a:r>
              <a:rPr lang="en-US" sz="850">
                <a:latin typeface="Segoe UI"/>
                <a:cs typeface="Segoe UI"/>
              </a:rPr>
              <a:t>before the event with my notes, and organizing my thoughts right before I need to say them. </a:t>
            </a:r>
          </a:p>
          <a:p>
            <a:endParaRPr lang="en-US" sz="850">
              <a:latin typeface="Segoe UI"/>
              <a:cs typeface="Segoe UI"/>
            </a:endParaRPr>
          </a:p>
          <a:p>
            <a:r>
              <a:rPr lang="en-US" sz="850">
                <a:latin typeface="Segoe UI"/>
                <a:cs typeface="Segoe UI"/>
              </a:rPr>
              <a:t>While delivering presentations, as when playing a game with friends, you want to keep everyone engaged and involved. Storytelling is universal, and everyone loves a good story.</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7/12/2023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231978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ctr" latinLnBrk="0" hangingPunct="1">
              <a:lnSpc>
                <a:spcPct val="90000"/>
              </a:lnSpc>
              <a:spcBef>
                <a:spcPts val="0"/>
              </a:spcBef>
              <a:spcAft>
                <a:spcPts val="0"/>
              </a:spcAft>
              <a:buClrTx/>
              <a:buSzTx/>
              <a:buFontTx/>
              <a:buNone/>
              <a:tabLst/>
              <a:defRPr/>
            </a:pPr>
            <a:r>
              <a:rPr lang="en-US" sz="1100">
                <a:latin typeface="Segoe UI"/>
                <a:cs typeface="Segoe UI"/>
              </a:rPr>
              <a:t>&lt;william&gt;</a:t>
            </a:r>
          </a:p>
          <a:p>
            <a:pPr fontAlgn="ctr">
              <a:spcAft>
                <a:spcPts val="0"/>
              </a:spcAft>
            </a:pPr>
            <a:r>
              <a:rPr lang="en-US" sz="1100">
                <a:effectLst/>
                <a:latin typeface="Calibri"/>
                <a:cs typeface="Calibri"/>
              </a:rPr>
              <a:t>As the Main Storyteller in a role playing game, the last thing you want to do is &lt;robot voice&gt; read monotonous, verbatim texts to your table, &lt;/robot voice&gt; or to worse, come across as disorganized</a:t>
            </a:r>
            <a:r>
              <a:rPr lang="en-US" sz="1100">
                <a:latin typeface="Calibri"/>
                <a:cs typeface="Calibri"/>
              </a:rPr>
              <a:t> and </a:t>
            </a:r>
            <a:r>
              <a:rPr lang="en-US" sz="1100">
                <a:effectLst/>
                <a:latin typeface="Calibri"/>
                <a:cs typeface="Calibri"/>
              </a:rPr>
              <a:t>disjointed</a:t>
            </a:r>
            <a:r>
              <a:rPr lang="en-US" sz="1100">
                <a:latin typeface="Calibri"/>
                <a:cs typeface="Calibri"/>
              </a:rPr>
              <a:t>. </a:t>
            </a:r>
            <a:r>
              <a:rPr lang="en-US" sz="1100">
                <a:effectLst/>
                <a:latin typeface="Calibri"/>
                <a:cs typeface="Calibri"/>
              </a:rPr>
              <a:t>You want to</a:t>
            </a:r>
            <a:r>
              <a:rPr lang="en-US" sz="1100">
                <a:latin typeface="Calibri"/>
                <a:cs typeface="Calibri"/>
              </a:rPr>
              <a:t> seamlessly </a:t>
            </a:r>
            <a:r>
              <a:rPr lang="en-US" sz="1100">
                <a:effectLst/>
                <a:latin typeface="Calibri"/>
                <a:cs typeface="Calibri"/>
              </a:rPr>
              <a:t>deliver descriptions</a:t>
            </a:r>
            <a:r>
              <a:rPr lang="en-US" sz="1100">
                <a:latin typeface="Calibri"/>
                <a:cs typeface="Calibri"/>
              </a:rPr>
              <a:t> of anything</a:t>
            </a:r>
            <a:r>
              <a:rPr lang="en-US" sz="1100">
                <a:effectLst/>
                <a:latin typeface="Calibri"/>
                <a:cs typeface="Calibri"/>
              </a:rPr>
              <a:t>, even if you’re making them up on the fly.</a:t>
            </a:r>
            <a:r>
              <a:rPr lang="en-US" sz="1100">
                <a:latin typeface="Calibri"/>
                <a:cs typeface="Calibri"/>
              </a:rPr>
              <a:t>  As a player, you want to be creative, and improvise solutions to the problems in the game, more than just swinging a sword. </a:t>
            </a:r>
            <a:endParaRPr lang="en-US" sz="1100">
              <a:effectLst/>
              <a:latin typeface="Calibri" panose="020F0502020204030204" pitchFamily="34" charset="0"/>
            </a:endParaRPr>
          </a:p>
          <a:p>
            <a:pPr rtl="0" fontAlgn="ctr">
              <a:spcBef>
                <a:spcPts val="0"/>
              </a:spcBef>
              <a:spcAft>
                <a:spcPts val="0"/>
              </a:spcAft>
              <a:buFont typeface="Courier New" panose="02070309020205020404" pitchFamily="49" charset="0"/>
              <a:buNone/>
            </a:pPr>
            <a:r>
              <a:rPr lang="en-US" sz="1100" b="1">
                <a:latin typeface="Calibri"/>
                <a:cs typeface="Calibri"/>
              </a:rPr>
              <a:t>&lt;click&gt;</a:t>
            </a:r>
            <a:endParaRPr lang="en-US" sz="1100" b="1">
              <a:effectLst/>
              <a:latin typeface="Calibri"/>
              <a:cs typeface="Calibri"/>
            </a:endParaRPr>
          </a:p>
          <a:p>
            <a:pPr fontAlgn="ctr">
              <a:spcAft>
                <a:spcPts val="0"/>
              </a:spcAft>
            </a:pPr>
            <a:r>
              <a:rPr lang="en-US" sz="1100">
                <a:effectLst/>
                <a:latin typeface="Calibri"/>
                <a:cs typeface="Calibri"/>
              </a:rPr>
              <a:t>As a professional communicator, much of the same applies. Organizations like Toastmasters provide ways to practice your professional communication and public </a:t>
            </a:r>
            <a:r>
              <a:rPr lang="en-US" sz="1100">
                <a:latin typeface="Calibri"/>
                <a:cs typeface="Calibri"/>
              </a:rPr>
              <a:t>speaking</a:t>
            </a:r>
            <a:r>
              <a:rPr lang="en-US" sz="1100">
                <a:effectLst/>
                <a:latin typeface="Calibri"/>
                <a:cs typeface="Calibri"/>
              </a:rPr>
              <a:t> skills in a constructive environment. </a:t>
            </a:r>
          </a:p>
          <a:p>
            <a:pPr>
              <a:spcBef>
                <a:spcPts val="0"/>
              </a:spcBef>
              <a:spcAft>
                <a:spcPts val="0"/>
              </a:spcAft>
              <a:buFontTx/>
              <a:buNone/>
            </a:pPr>
            <a:endParaRPr lang="en-US" sz="1100">
              <a:effectLst/>
              <a:latin typeface="Calibri" panose="020F0502020204030204" pitchFamily="34" charset="0"/>
              <a:cs typeface="Calibri"/>
            </a:endParaRPr>
          </a:p>
          <a:p>
            <a:pPr>
              <a:spcAft>
                <a:spcPts val="0"/>
              </a:spcAft>
            </a:pPr>
            <a:r>
              <a:rPr lang="en-US" sz="1100">
                <a:latin typeface="Calibri"/>
                <a:cs typeface="Calibri"/>
              </a:rPr>
              <a:t>But if that's not your thing, you can learn similar lessons through TTRPGs. As the</a:t>
            </a:r>
            <a:r>
              <a:rPr lang="en-US" sz="1100">
                <a:effectLst/>
                <a:latin typeface="Calibri"/>
                <a:cs typeface="Calibri"/>
              </a:rPr>
              <a:t> Main Storyteller, by running a table and keeping everyone engaged,</a:t>
            </a:r>
            <a:r>
              <a:rPr lang="en-US" sz="1100">
                <a:latin typeface="Calibri"/>
                <a:cs typeface="Calibri"/>
              </a:rPr>
              <a:t> you're practicing similar skills that you</a:t>
            </a:r>
            <a:r>
              <a:rPr lang="en-US" sz="1100">
                <a:effectLst/>
                <a:latin typeface="Calibri"/>
                <a:cs typeface="Calibri"/>
              </a:rPr>
              <a:t> </a:t>
            </a:r>
            <a:r>
              <a:rPr lang="en-US" sz="1100">
                <a:latin typeface="Calibri"/>
                <a:cs typeface="Calibri"/>
              </a:rPr>
              <a:t>need when running, say, </a:t>
            </a:r>
            <a:r>
              <a:rPr lang="en-US" sz="1100">
                <a:effectLst/>
                <a:latin typeface="Calibri"/>
                <a:cs typeface="Calibri"/>
              </a:rPr>
              <a:t>an executive pitch meeting. </a:t>
            </a:r>
          </a:p>
          <a:p>
            <a:pPr>
              <a:spcAft>
                <a:spcPts val="0"/>
              </a:spcAft>
            </a:pPr>
            <a:endParaRPr lang="en-US" sz="1100">
              <a:effectLst/>
              <a:latin typeface="Calibri"/>
              <a:cs typeface="Calibri"/>
            </a:endParaRPr>
          </a:p>
          <a:p>
            <a:pPr>
              <a:spcAft>
                <a:spcPts val="0"/>
              </a:spcAft>
            </a:pPr>
            <a:r>
              <a:rPr lang="en-US" sz="1100">
                <a:effectLst/>
                <a:latin typeface="Calibri"/>
                <a:cs typeface="Calibri"/>
              </a:rPr>
              <a:t>We’ll talk more about practice later, and how it’s important to developing the skills to engage innovation with empathy.</a:t>
            </a:r>
          </a:p>
          <a:p>
            <a:pPr>
              <a:spcAft>
                <a:spcPts val="0"/>
              </a:spcAft>
            </a:pPr>
            <a:endParaRPr lang="en-US" sz="1100">
              <a:effectLst/>
              <a:latin typeface="Calibri"/>
              <a:cs typeface="Calibri"/>
            </a:endParaRPr>
          </a:p>
          <a:p>
            <a:pPr>
              <a:spcAft>
                <a:spcPts val="0"/>
              </a:spcAft>
            </a:pPr>
            <a:r>
              <a:rPr lang="en-US" sz="1100">
                <a:effectLst/>
                <a:latin typeface="Calibri"/>
                <a:cs typeface="Calibri"/>
              </a:rPr>
              <a:t>Some of the skills include, first off,</a:t>
            </a:r>
            <a:r>
              <a:rPr lang="en-US" sz="1100">
                <a:latin typeface="Calibri"/>
                <a:cs typeface="Calibri"/>
              </a:rPr>
              <a:t> being humane.</a:t>
            </a:r>
            <a:endParaRPr lang="en-US" sz="1100">
              <a:effectLst/>
              <a:latin typeface="Calibri" panose="020F0502020204030204" pitchFamily="34" charset="0"/>
              <a:cs typeface="Calibri"/>
            </a:endParaRPr>
          </a:p>
          <a:p>
            <a:pPr rtl="0" fontAlgn="ctr">
              <a:spcBef>
                <a:spcPts val="0"/>
              </a:spcBef>
              <a:spcAft>
                <a:spcPts val="0"/>
              </a:spcAft>
              <a:buFont typeface="Courier New" panose="02070309020205020404" pitchFamily="49" charset="0"/>
              <a:buNone/>
            </a:pPr>
            <a:r>
              <a:rPr lang="en-US" sz="1100">
                <a:effectLst/>
                <a:latin typeface="Calibri"/>
                <a:cs typeface="Calibri"/>
              </a:rPr>
              <a:t>&lt;click&gt;</a:t>
            </a:r>
          </a:p>
          <a:p>
            <a:pPr marL="742950" lvl="1" indent="-285750" fontAlgn="ctr">
              <a:spcAft>
                <a:spcPts val="0"/>
              </a:spcAft>
              <a:buFont typeface="Courier New" panose="02070309020205020404" pitchFamily="49" charset="0"/>
              <a:buChar char="o"/>
            </a:pPr>
            <a:r>
              <a:rPr lang="en-US" sz="1100">
                <a:effectLst/>
                <a:latin typeface="Calibri"/>
                <a:cs typeface="Calibri"/>
              </a:rPr>
              <a:t>Bio-breaks every hour. Just because you can stand and filibuster for 3 hours straight, doesn’t mean they can listen that long.</a:t>
            </a:r>
            <a:r>
              <a:rPr lang="en-US" sz="1100">
                <a:latin typeface="Calibri"/>
                <a:cs typeface="Calibri"/>
              </a:rPr>
              <a:t> </a:t>
            </a:r>
          </a:p>
          <a:p>
            <a:pPr marL="742950" lvl="1" indent="-285750" fontAlgn="ctr">
              <a:spcAft>
                <a:spcPts val="0"/>
              </a:spcAft>
              <a:buFont typeface="Courier New" panose="02070309020205020404" pitchFamily="49" charset="0"/>
              <a:buChar char="o"/>
            </a:pPr>
            <a:r>
              <a:rPr lang="en-US" sz="1100">
                <a:effectLst/>
                <a:latin typeface="Calibri"/>
                <a:cs typeface="Calibri"/>
              </a:rPr>
              <a:t>For virtual arenas, video chat is extremely important. </a:t>
            </a:r>
            <a:r>
              <a:rPr lang="en-US" sz="1800">
                <a:effectLst/>
                <a:latin typeface="Calibri"/>
                <a:cs typeface="Calibri"/>
              </a:rPr>
              <a:t>You're missing a lot of information without every human on video. Nobody in the history of communication has ever liked speaking into a speaker phone. Conference calls tends to favor those who already have the loudest voices or most powerful roles. Like __Deepti___ mentioned earlier, in Microsoft Teams, the hand-raise feature is important and an equalizer for these power disparities.</a:t>
            </a:r>
            <a:br>
              <a:rPr lang="en-US" sz="1800">
                <a:effectLst/>
                <a:latin typeface="Calibri"/>
                <a:cs typeface="Calibri"/>
              </a:rPr>
            </a:br>
            <a:r>
              <a:rPr lang="en-US" sz="1100">
                <a:effectLst/>
                <a:latin typeface="Calibri"/>
                <a:cs typeface="Calibri"/>
              </a:rPr>
              <a:t>&lt;click&gt;</a:t>
            </a:r>
          </a:p>
          <a:p>
            <a:pPr marL="742950" lvl="1" indent="-285750" fontAlgn="ctr">
              <a:spcAft>
                <a:spcPts val="0"/>
              </a:spcAft>
              <a:buFont typeface="Courier New" panose="02070309020205020404" pitchFamily="49" charset="0"/>
              <a:buChar char="o"/>
            </a:pPr>
            <a:r>
              <a:rPr lang="en-US" sz="1100">
                <a:effectLst/>
                <a:latin typeface="Calibri"/>
                <a:cs typeface="Calibri"/>
              </a:rPr>
              <a:t>Finally, you must always prep for your audience, and tailor your content and delivery to suit. At the gaming table, some players will be motivated by lots of political intrigue and role-playing,</a:t>
            </a:r>
            <a:r>
              <a:rPr lang="en-US" sz="1100">
                <a:latin typeface="Calibri"/>
                <a:cs typeface="Calibri"/>
              </a:rPr>
              <a:t> or maybe solving puzzles and riddles,</a:t>
            </a:r>
            <a:r>
              <a:rPr lang="en-US" sz="1100">
                <a:effectLst/>
                <a:latin typeface="Calibri"/>
                <a:cs typeface="Calibri"/>
              </a:rPr>
              <a:t> while some are most into combat and looting treasure. Similarly, some folks in an executive brainstorming session or planning presentation are all about the bottom line, some are about building future-proof solutions, </a:t>
            </a:r>
            <a:r>
              <a:rPr lang="en-US" sz="1100">
                <a:latin typeface="Calibri"/>
                <a:cs typeface="Calibri"/>
              </a:rPr>
              <a:t>and some</a:t>
            </a:r>
            <a:r>
              <a:rPr lang="en-US" sz="1100">
                <a:effectLst/>
                <a:latin typeface="Calibri"/>
                <a:cs typeface="Calibri"/>
              </a:rPr>
              <a:t> are about feature integrations with existing systems. You should know who is motivated by what.</a:t>
            </a:r>
            <a:r>
              <a:rPr lang="en-US" sz="1100">
                <a:latin typeface="Calibri"/>
                <a:cs typeface="Calibri"/>
              </a:rPr>
              <a:t> </a:t>
            </a:r>
            <a:endParaRPr lang="en-US" sz="1100">
              <a:effectLst/>
              <a:latin typeface="Calibri" panose="020F0502020204030204" pitchFamily="34" charset="0"/>
              <a:cs typeface="Calibri"/>
            </a:endParaRPr>
          </a:p>
          <a:p>
            <a:pPr marL="742950" lvl="1" indent="-285750" rtl="0" fontAlgn="ctr">
              <a:spcBef>
                <a:spcPts val="0"/>
              </a:spcBef>
              <a:spcAft>
                <a:spcPts val="0"/>
              </a:spcAft>
              <a:buFont typeface="Courier New" panose="02070309020205020404" pitchFamily="49" charset="0"/>
              <a:buChar char="o"/>
            </a:pPr>
            <a:r>
              <a:rPr lang="en-US" sz="1100">
                <a:effectLst/>
                <a:latin typeface="Calibri"/>
                <a:cs typeface="Calibri"/>
              </a:rPr>
              <a:t>In some business conversations, for example, Sales/Ops, the sellers will be most concerned about closing deals and ops leadership will be more concerned about delivery, staffing. We need to know where everyone is coming from.</a:t>
            </a:r>
          </a:p>
          <a:p>
            <a:pPr marL="742950" lvl="1" indent="-285750" rtl="0" fontAlgn="ctr">
              <a:spcBef>
                <a:spcPts val="0"/>
              </a:spcBef>
              <a:spcAft>
                <a:spcPts val="0"/>
              </a:spcAft>
              <a:buFont typeface="Courier New" panose="02070309020205020404" pitchFamily="49" charset="0"/>
              <a:buChar char="o"/>
            </a:pPr>
            <a:r>
              <a:rPr lang="en-US" sz="1100">
                <a:effectLst/>
                <a:latin typeface="Calibri"/>
                <a:cs typeface="Calibri"/>
              </a:rPr>
              <a:t>How can you make sure your pitch appeals to each?</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7/12/2023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175334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ctr" latinLnBrk="0" hangingPunct="1">
              <a:lnSpc>
                <a:spcPct val="90000"/>
              </a:lnSpc>
              <a:spcBef>
                <a:spcPts val="0"/>
              </a:spcBef>
              <a:spcAft>
                <a:spcPts val="0"/>
              </a:spcAft>
              <a:buClrTx/>
              <a:buSzTx/>
              <a:buFontTx/>
              <a:buNone/>
              <a:tabLst/>
              <a:defRPr/>
            </a:pPr>
            <a:r>
              <a:rPr lang="en-US" sz="1100">
                <a:latin typeface="Segoe UI"/>
                <a:cs typeface="Segoe UI"/>
              </a:rPr>
              <a:t>&lt;william&gt;</a:t>
            </a:r>
          </a:p>
          <a:p>
            <a:pPr marL="0" marR="0" lvl="0" indent="0" algn="l" defTabSz="914367" rtl="0" eaLnBrk="1" fontAlgn="ctr" latinLnBrk="0" hangingPunct="1">
              <a:lnSpc>
                <a:spcPct val="90000"/>
              </a:lnSpc>
              <a:spcBef>
                <a:spcPts val="0"/>
              </a:spcBef>
              <a:spcAft>
                <a:spcPts val="0"/>
              </a:spcAft>
              <a:buClrTx/>
              <a:buSzTx/>
              <a:buFontTx/>
              <a:buNone/>
              <a:tabLst/>
              <a:defRPr/>
            </a:pPr>
            <a:r>
              <a:rPr lang="en-US" sz="1100">
                <a:latin typeface="Segoe UI"/>
                <a:cs typeface="Segoe UI"/>
              </a:rPr>
              <a:t>Whether you are team lead, a manager, or the Main Storyteller of a tabletop game, there are a lot of things we can do to help our team members have smooth onboarding, career progression, and top performance. </a:t>
            </a:r>
          </a:p>
          <a:p>
            <a:pPr marL="0" marR="0" lvl="0" indent="0" algn="l" defTabSz="914367" rtl="0" eaLnBrk="1" fontAlgn="ctr" latinLnBrk="0" hangingPunct="1">
              <a:lnSpc>
                <a:spcPct val="90000"/>
              </a:lnSpc>
              <a:spcBef>
                <a:spcPts val="0"/>
              </a:spcBef>
              <a:spcAft>
                <a:spcPts val="0"/>
              </a:spcAft>
              <a:buClrTx/>
              <a:buSzTx/>
              <a:buFontTx/>
              <a:buNone/>
              <a:tabLst/>
              <a:defRPr/>
            </a:pPr>
            <a:endParaRPr lang="en-US" sz="1100">
              <a:latin typeface="Segoe UI"/>
              <a:cs typeface="Segoe UI"/>
            </a:endParaRPr>
          </a:p>
          <a:p>
            <a:pPr marL="0" marR="0" lvl="0" indent="0" algn="l" defTabSz="914367" rtl="0" eaLnBrk="1" fontAlgn="ctr" latinLnBrk="0" hangingPunct="1">
              <a:lnSpc>
                <a:spcPct val="90000"/>
              </a:lnSpc>
              <a:spcBef>
                <a:spcPts val="0"/>
              </a:spcBef>
              <a:spcAft>
                <a:spcPts val="0"/>
              </a:spcAft>
              <a:buClrTx/>
              <a:buSzTx/>
              <a:buFontTx/>
              <a:buNone/>
              <a:tabLst/>
              <a:defRPr/>
            </a:pPr>
            <a:r>
              <a:rPr lang="en-US" sz="1100">
                <a:latin typeface="Segoe UI"/>
                <a:cs typeface="Segoe UI"/>
              </a:rPr>
              <a:t>So, let’s talk in this slide about what can we learn from leading games that prepare us for leadership at work.</a:t>
            </a:r>
          </a:p>
          <a:p>
            <a:pPr fontAlgn="ctr">
              <a:spcAft>
                <a:spcPts val="0"/>
              </a:spcAft>
            </a:pPr>
            <a:r>
              <a:rPr lang="en-US" sz="1100">
                <a:effectLst/>
                <a:latin typeface="Calibri"/>
                <a:cs typeface="Calibri"/>
              </a:rPr>
              <a:t>&lt;click&gt;</a:t>
            </a:r>
          </a:p>
          <a:p>
            <a:pPr fontAlgn="ctr">
              <a:spcAft>
                <a:spcPts val="0"/>
              </a:spcAft>
            </a:pPr>
            <a:r>
              <a:rPr lang="en-US" sz="1100">
                <a:effectLst/>
                <a:latin typeface="Calibri"/>
                <a:cs typeface="Calibri"/>
              </a:rPr>
              <a:t>Starting a new job, especially at a big company like Microsoft, there's so much to learn and do, onboarding can feel like an avalanche of information. Similarly, a new player at your table may feel an overload of new game system rules, lore, and backstory to consume. In each case, it can be overwhelming and dissuading. Let’s try to remember what it was like to join a new gaming table or start a new job, and empathize with the onboarding stress. Having reasonable expectations for new employees on your team or players at a table is important. Allow for time to onboard, and specifically make an effort to focus on onboarding for someone new. This is part of a good first impression for both an employer and a gamer.</a:t>
            </a:r>
            <a:endParaRPr lang="en-US" sz="1100">
              <a:latin typeface="Calibri" panose="020F0502020204030204" pitchFamily="34" charset="0"/>
              <a:cs typeface="Calibri" panose="020F0502020204030204" pitchFamily="34" charset="0"/>
            </a:endParaRPr>
          </a:p>
          <a:p>
            <a:pPr>
              <a:spcAft>
                <a:spcPts val="0"/>
              </a:spcAft>
            </a:pPr>
            <a:endParaRPr lang="en-US" sz="1100">
              <a:latin typeface="Calibri"/>
              <a:cs typeface="Calibri"/>
            </a:endParaRPr>
          </a:p>
          <a:p>
            <a:pPr fontAlgn="ctr">
              <a:spcAft>
                <a:spcPts val="0"/>
              </a:spcAft>
              <a:buFont typeface="Arial" panose="020B0604020202020204" pitchFamily="34" charset="0"/>
              <a:buNone/>
            </a:pPr>
            <a:r>
              <a:rPr lang="en-US" sz="1100">
                <a:effectLst/>
                <a:latin typeface="Calibri"/>
                <a:cs typeface="Calibri"/>
              </a:rPr>
              <a:t>By the way, even before the hire, the candidate interview experience is also super important. If you interview someone for hours across multiple days and require a presentation and homework and watching a video and read a book, and then you don’t hire them, that doesn’t reflect well on you, </a:t>
            </a:r>
            <a:r>
              <a:rPr lang="en-US" sz="1100" i="1">
                <a:effectLst/>
                <a:latin typeface="Calibri"/>
                <a:cs typeface="Calibri"/>
              </a:rPr>
              <a:t>certain rocket company who will remain unnamed</a:t>
            </a:r>
            <a:r>
              <a:rPr lang="en-US" sz="1100">
                <a:effectLst/>
                <a:latin typeface="Calibri"/>
                <a:cs typeface="Calibri"/>
              </a:rPr>
              <a:t>. Similarly, you could easily turn off new players to your gaming table by overloading them with homework, coming across as haughty</a:t>
            </a:r>
            <a:r>
              <a:rPr lang="en-US" sz="1100">
                <a:latin typeface="Calibri"/>
                <a:cs typeface="Calibri"/>
              </a:rPr>
              <a:t>, unapproachable, super</a:t>
            </a:r>
            <a:r>
              <a:rPr lang="en-US" sz="1100">
                <a:effectLst/>
                <a:latin typeface="Calibri"/>
                <a:cs typeface="Calibri"/>
              </a:rPr>
              <a:t> intense, </a:t>
            </a:r>
            <a:r>
              <a:rPr lang="en-US" sz="1100">
                <a:latin typeface="Calibri"/>
                <a:cs typeface="Calibri"/>
              </a:rPr>
              <a:t>or picky and critical. </a:t>
            </a:r>
            <a:r>
              <a:rPr lang="en-US" sz="1100">
                <a:effectLst/>
                <a:latin typeface="Calibri"/>
                <a:cs typeface="Calibri"/>
              </a:rPr>
              <a:t>S</a:t>
            </a:r>
            <a:r>
              <a:rPr lang="en-US" sz="1100">
                <a:latin typeface="Calibri"/>
                <a:cs typeface="Calibri"/>
              </a:rPr>
              <a:t>o,</a:t>
            </a:r>
            <a:r>
              <a:rPr lang="en-US" sz="1100">
                <a:effectLst/>
                <a:latin typeface="Calibri"/>
                <a:cs typeface="Calibri"/>
              </a:rPr>
              <a:t> practice a patient </a:t>
            </a:r>
            <a:r>
              <a:rPr lang="en-US" sz="1100">
                <a:latin typeface="Calibri"/>
                <a:cs typeface="Calibri"/>
              </a:rPr>
              <a:t>pitch</a:t>
            </a:r>
            <a:r>
              <a:rPr lang="en-US" sz="1100">
                <a:effectLst/>
                <a:latin typeface="Calibri"/>
                <a:cs typeface="Calibri"/>
              </a:rPr>
              <a:t> to newcomers... both your employees and your players.</a:t>
            </a:r>
          </a:p>
          <a:p>
            <a:pPr fontAlgn="ctr">
              <a:spcAft>
                <a:spcPts val="0"/>
              </a:spcAft>
              <a:buFont typeface="Arial" panose="020B0604020202020204" pitchFamily="34" charset="0"/>
              <a:buNone/>
            </a:pPr>
            <a:r>
              <a:rPr lang="en-US" sz="1100">
                <a:effectLst/>
                <a:latin typeface="Calibri"/>
                <a:cs typeface="Calibri"/>
              </a:rPr>
              <a:t>&lt;click&gt;</a:t>
            </a:r>
          </a:p>
          <a:p>
            <a:pPr marL="0" marR="0" lvl="0" indent="0" algn="l" defTabSz="914367" rtl="0" eaLnBrk="1" fontAlgn="ctr" latinLnBrk="0" hangingPunct="1">
              <a:lnSpc>
                <a:spcPct val="90000"/>
              </a:lnSpc>
              <a:spcBef>
                <a:spcPts val="0"/>
              </a:spcBef>
              <a:spcAft>
                <a:spcPts val="0"/>
              </a:spcAft>
              <a:buClrTx/>
              <a:buSzTx/>
              <a:buFont typeface="Arial" panose="020B0604020202020204" pitchFamily="34" charset="0"/>
              <a:buNone/>
              <a:tabLst/>
              <a:defRPr/>
            </a:pPr>
            <a:r>
              <a:rPr lang="en-US" sz="1100">
                <a:effectLst/>
                <a:latin typeface="Calibri"/>
                <a:cs typeface="Calibri"/>
              </a:rPr>
              <a:t>In our careers as well as player characters, understanding the ladder of progression is important. Making sure newcomers know what it takes to get promoted,</a:t>
            </a:r>
            <a:r>
              <a:rPr lang="en-US" sz="1100">
                <a:latin typeface="Calibri"/>
                <a:cs typeface="Calibri"/>
              </a:rPr>
              <a:t> or level up</a:t>
            </a:r>
            <a:r>
              <a:rPr lang="en-US" sz="1100">
                <a:effectLst/>
                <a:latin typeface="Calibri"/>
                <a:cs typeface="Calibri"/>
              </a:rPr>
              <a:t>, is part of rewarding and incentivizing the good behavior. Making sure players know how higher-level characters grow is important as well. In each case, teammates should help each other grow and foster desirable growth attributes, so that the whole team advances together. Creating a competitive or cutthroat atmosphere in a team at work makes about as much sense as it does at the gaming table - it doesn’t. </a:t>
            </a:r>
            <a:r>
              <a:rPr lang="en-US" sz="1100">
                <a:latin typeface="Calibri"/>
                <a:cs typeface="Calibri"/>
              </a:rPr>
              <a:t>Does anyone enjoy being at a tabletop with someone who just wants to lie, cheat, or steal from </a:t>
            </a:r>
            <a:r>
              <a:rPr lang="en-US" sz="1100" err="1">
                <a:latin typeface="Calibri"/>
                <a:cs typeface="Calibri"/>
              </a:rPr>
              <a:t>eachother</a:t>
            </a:r>
            <a:r>
              <a:rPr lang="en-US" sz="1100">
                <a:latin typeface="Calibri"/>
                <a:cs typeface="Calibri"/>
              </a:rPr>
              <a:t>?</a:t>
            </a:r>
            <a:r>
              <a:rPr lang="en-US" sz="1100">
                <a:effectLst/>
                <a:latin typeface="Calibri" panose="020F0502020204030204" pitchFamily="34" charset="0"/>
                <a:cs typeface="Calibri"/>
              </a:rPr>
              <a:t> </a:t>
            </a:r>
            <a:r>
              <a:rPr lang="en-US" sz="1100">
                <a:effectLst/>
                <a:latin typeface="Calibri"/>
                <a:cs typeface="Calibri"/>
              </a:rPr>
              <a:t>Can you imagine if </a:t>
            </a:r>
            <a:r>
              <a:rPr lang="en-US" sz="1100">
                <a:latin typeface="Calibri"/>
                <a:cs typeface="Calibri"/>
              </a:rPr>
              <a:t>player characters were constantly backstabbing each other? How would they ever slay a</a:t>
            </a:r>
            <a:r>
              <a:rPr lang="en-US" sz="1100">
                <a:effectLst/>
                <a:latin typeface="Calibri"/>
                <a:cs typeface="Calibri"/>
              </a:rPr>
              <a:t> </a:t>
            </a:r>
            <a:r>
              <a:rPr lang="en-US" sz="1100">
                <a:latin typeface="Calibri"/>
                <a:cs typeface="Calibri"/>
              </a:rPr>
              <a:t>dragon</a:t>
            </a:r>
            <a:r>
              <a:rPr lang="en-US" sz="1100">
                <a:effectLst/>
                <a:latin typeface="Calibri"/>
                <a:cs typeface="Calibri"/>
              </a:rPr>
              <a:t>?</a:t>
            </a:r>
            <a:endParaRPr lang="en-US" sz="1100">
              <a:latin typeface="Calibri"/>
              <a:cs typeface="Calibri"/>
            </a:endParaRPr>
          </a:p>
          <a:p>
            <a:pPr fontAlgn="ctr">
              <a:spcAft>
                <a:spcPts val="0"/>
              </a:spcAft>
              <a:buFont typeface="Arial" panose="020B0604020202020204" pitchFamily="34" charset="0"/>
              <a:buNone/>
            </a:pPr>
            <a:endParaRPr lang="en-US" sz="1100">
              <a:effectLst/>
              <a:latin typeface="Calibri"/>
              <a:cs typeface="Calibri"/>
            </a:endParaRPr>
          </a:p>
          <a:p>
            <a:pPr fontAlgn="ctr">
              <a:spcAft>
                <a:spcPts val="0"/>
              </a:spcAft>
              <a:buFont typeface="Arial" panose="020B0604020202020204" pitchFamily="34" charset="0"/>
              <a:buNone/>
            </a:pPr>
            <a:r>
              <a:rPr lang="en-US" sz="1100">
                <a:effectLst/>
                <a:latin typeface="Calibri"/>
                <a:cs typeface="Calibri"/>
              </a:rPr>
              <a:t>&lt;click&gt;</a:t>
            </a:r>
          </a:p>
          <a:p>
            <a:pPr fontAlgn="ctr">
              <a:spcAft>
                <a:spcPts val="0"/>
              </a:spcAft>
              <a:buFont typeface="Arial" panose="020B0604020202020204" pitchFamily="34" charset="0"/>
              <a:buNone/>
            </a:pPr>
            <a:r>
              <a:rPr lang="en-US" sz="1100">
                <a:effectLst/>
                <a:latin typeface="Calibri"/>
                <a:cs typeface="Calibri"/>
              </a:rPr>
              <a:t>Finally, the hierarchy</a:t>
            </a:r>
            <a:r>
              <a:rPr lang="en-US" sz="1100">
                <a:latin typeface="Calibri"/>
                <a:cs typeface="Calibri"/>
              </a:rPr>
              <a:t> of needs</a:t>
            </a:r>
            <a:r>
              <a:rPr lang="en-US" sz="1100">
                <a:effectLst/>
                <a:latin typeface="Calibri"/>
                <a:cs typeface="Calibri"/>
              </a:rPr>
              <a:t>. </a:t>
            </a:r>
            <a:r>
              <a:rPr lang="en-US" sz="1100">
                <a:latin typeface="Calibri"/>
                <a:cs typeface="Calibri"/>
              </a:rPr>
              <a:t>For the unfamiliar: something that’s discussed in any management course, there’s this theory of needs that Maslow and others before him theorized. There's a hierarchy of basic human needs. If you want team members to succeed, you need to make sure their needs are met. At the bottom of the needs are t</a:t>
            </a:r>
            <a:r>
              <a:rPr lang="en-US" sz="1100">
                <a:effectLst/>
                <a:latin typeface="Calibri"/>
                <a:cs typeface="Calibri"/>
              </a:rPr>
              <a:t>he most basic </a:t>
            </a:r>
            <a:r>
              <a:rPr lang="en-US" sz="1100" b="1">
                <a:effectLst/>
                <a:latin typeface="Calibri"/>
                <a:cs typeface="Calibri"/>
              </a:rPr>
              <a:t>phys</a:t>
            </a:r>
            <a:r>
              <a:rPr lang="en-US" sz="1100">
                <a:effectLst/>
                <a:latin typeface="Calibri"/>
                <a:cs typeface="Calibri"/>
              </a:rPr>
              <a:t>iological needs: food, water, shelter, sleep, etc.  These basic needs will always disrupt the </a:t>
            </a:r>
            <a:r>
              <a:rPr lang="en-US" sz="1100" b="1">
                <a:effectLst/>
                <a:latin typeface="Calibri"/>
                <a:cs typeface="Calibri"/>
              </a:rPr>
              <a:t>highest</a:t>
            </a:r>
            <a:r>
              <a:rPr lang="en-US" sz="1100">
                <a:effectLst/>
                <a:latin typeface="Calibri"/>
                <a:cs typeface="Calibri"/>
              </a:rPr>
              <a:t> order priorities… those that involve innovation and self-actualization.</a:t>
            </a:r>
            <a:br>
              <a:rPr lang="en-US" sz="1100">
                <a:effectLst/>
                <a:latin typeface="Calibri" panose="020F0502020204030204" pitchFamily="34" charset="0"/>
                <a:cs typeface="Calibri"/>
              </a:rPr>
            </a:br>
            <a:r>
              <a:rPr lang="en-US" sz="1100">
                <a:effectLst/>
                <a:latin typeface="Calibri"/>
                <a:cs typeface="Calibri"/>
              </a:rPr>
              <a:t>On that hierarchy of needs is both physiological and psychological safety … near the top is a sense of belonging - these are required before we can become our ideal selves, ideal teammates, or champion </a:t>
            </a:r>
            <a:r>
              <a:rPr lang="en-US" sz="1100" err="1">
                <a:effectLst/>
                <a:latin typeface="Calibri"/>
                <a:cs typeface="Calibri"/>
              </a:rPr>
              <a:t>dragonslayers</a:t>
            </a:r>
            <a:r>
              <a:rPr lang="en-US" sz="1100">
                <a:effectLst/>
                <a:latin typeface="Calibri"/>
                <a:cs typeface="Calibri"/>
              </a:rPr>
              <a:t>.</a:t>
            </a:r>
            <a:r>
              <a:rPr lang="en-US" sz="1100">
                <a:latin typeface="Calibri"/>
                <a:cs typeface="Calibri"/>
              </a:rPr>
              <a:t> </a:t>
            </a:r>
            <a:endParaRPr lang="en-US" sz="1100">
              <a:effectLst/>
              <a:latin typeface="Calibri" panose="020F0502020204030204" pitchFamily="34" charset="0"/>
              <a:cs typeface="Calibri"/>
            </a:endParaRPr>
          </a:p>
          <a:p>
            <a:pPr marL="529968" lvl="0" indent="-285750" rtl="0" fontAlgn="ctr">
              <a:spcBef>
                <a:spcPts val="0"/>
              </a:spcBef>
              <a:spcAft>
                <a:spcPts val="0"/>
              </a:spcAft>
              <a:buFont typeface="Courier New" panose="02070309020205020404" pitchFamily="49" charset="0"/>
              <a:buChar char="o"/>
            </a:pPr>
            <a:r>
              <a:rPr lang="en-US" sz="1100">
                <a:effectLst/>
                <a:latin typeface="Calibri"/>
                <a:cs typeface="Calibri"/>
              </a:rPr>
              <a:t>At work, this is why companies have benefits and competitive salaries, and an emphasis on work-life balance. It’s why affordable housing is important, it’s why paid time off and parental leave is necessary. </a:t>
            </a:r>
          </a:p>
          <a:p>
            <a:pPr marL="529968" marR="0" lvl="0" indent="-285750" algn="l" defTabSz="914367" rtl="0" eaLnBrk="1" fontAlgn="ctr" latinLnBrk="0" hangingPunct="1">
              <a:lnSpc>
                <a:spcPct val="90000"/>
              </a:lnSpc>
              <a:spcBef>
                <a:spcPts val="0"/>
              </a:spcBef>
              <a:spcAft>
                <a:spcPts val="0"/>
              </a:spcAft>
              <a:buClrTx/>
              <a:buSzTx/>
              <a:buFont typeface="Courier New" panose="02070309020205020404" pitchFamily="49" charset="0"/>
              <a:buChar char="o"/>
              <a:tabLst/>
              <a:defRPr/>
            </a:pPr>
            <a:r>
              <a:rPr lang="en-US" sz="1100">
                <a:effectLst/>
                <a:latin typeface="Calibri"/>
                <a:cs typeface="Calibri"/>
              </a:rPr>
              <a:t>At the gaming table, sure we have snacks and comfortable chairs, but also, we value each player's freedom to be creative … without being made fun of. Freedom from teasing or infighting or harassment or unwelcome propositioning.</a:t>
            </a:r>
          </a:p>
          <a:p>
            <a:pPr marL="529968" marR="0" lvl="0" indent="-285750" algn="l" defTabSz="914367" rtl="0" eaLnBrk="1" fontAlgn="ctr" latinLnBrk="0" hangingPunct="1">
              <a:lnSpc>
                <a:spcPct val="90000"/>
              </a:lnSpc>
              <a:spcBef>
                <a:spcPts val="0"/>
              </a:spcBef>
              <a:spcAft>
                <a:spcPts val="0"/>
              </a:spcAft>
              <a:buClrTx/>
              <a:buSzTx/>
              <a:buFont typeface="Courier New" panose="02070309020205020404" pitchFamily="49" charset="0"/>
              <a:buChar char="o"/>
              <a:tabLst/>
              <a:defRPr/>
            </a:pPr>
            <a:r>
              <a:rPr lang="en-US" sz="1100">
                <a:effectLst/>
                <a:latin typeface="Calibri"/>
                <a:cs typeface="Calibri"/>
              </a:rPr>
              <a:t>We'll talk more about the importance of psychological safety later, and why it is often taken for granted.</a:t>
            </a:r>
          </a:p>
          <a:p>
            <a:pPr marL="244218" marR="0" lvl="0" indent="0" algn="l" defTabSz="914367" rtl="0" eaLnBrk="1" fontAlgn="ctr" latinLnBrk="0" hangingPunct="1">
              <a:lnSpc>
                <a:spcPct val="90000"/>
              </a:lnSpc>
              <a:spcBef>
                <a:spcPts val="0"/>
              </a:spcBef>
              <a:spcAft>
                <a:spcPts val="0"/>
              </a:spcAft>
              <a:buClrTx/>
              <a:buSzTx/>
              <a:buFont typeface="Courier New" panose="02070309020205020404" pitchFamily="49" charset="0"/>
              <a:buNone/>
              <a:tabLst/>
              <a:defRPr/>
            </a:pPr>
            <a:br>
              <a:rPr lang="en-US" sz="1100">
                <a:effectLst/>
                <a:latin typeface="Calibri"/>
                <a:cs typeface="Calibri"/>
              </a:rPr>
            </a:br>
            <a:r>
              <a:rPr lang="en-US" sz="1100">
                <a:effectLst/>
                <a:latin typeface="Calibri"/>
                <a:cs typeface="Calibri"/>
              </a:rPr>
              <a:t>I’ll turn it over to __(Deepti)_ now to build on what we’ve learned so far about teamwork, creative freedom, and empathy.</a:t>
            </a:r>
          </a:p>
          <a:p>
            <a:pPr marL="244218" marR="0" lvl="0" indent="0" algn="l" defTabSz="914367" rtl="0" eaLnBrk="1" fontAlgn="ctr" latinLnBrk="0" hangingPunct="1">
              <a:lnSpc>
                <a:spcPct val="90000"/>
              </a:lnSpc>
              <a:spcBef>
                <a:spcPts val="0"/>
              </a:spcBef>
              <a:spcAft>
                <a:spcPts val="0"/>
              </a:spcAft>
              <a:buClrTx/>
              <a:buSzTx/>
              <a:buFont typeface="Courier New" panose="02070309020205020404" pitchFamily="49" charset="0"/>
              <a:buNone/>
              <a:tabLst/>
              <a:defRPr/>
            </a:pPr>
            <a:endParaRPr lang="en-US" sz="1100">
              <a:effectLst/>
              <a:latin typeface="Calibri"/>
              <a:cs typeface="Calibri"/>
            </a:endParaRPr>
          </a:p>
          <a:p>
            <a:pPr marL="244218" marR="0" lvl="0" indent="0" algn="l" defTabSz="914367" rtl="0" eaLnBrk="1" fontAlgn="ctr" latinLnBrk="0" hangingPunct="1">
              <a:lnSpc>
                <a:spcPct val="90000"/>
              </a:lnSpc>
              <a:spcBef>
                <a:spcPts val="0"/>
              </a:spcBef>
              <a:spcAft>
                <a:spcPts val="0"/>
              </a:spcAft>
              <a:buClrTx/>
              <a:buSzTx/>
              <a:buFont typeface="Courier New" panose="02070309020205020404" pitchFamily="49" charset="0"/>
              <a:buNone/>
              <a:tabLst/>
              <a:defRPr/>
            </a:pPr>
            <a:endParaRPr lang="en-US" sz="1100">
              <a:effectLst/>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7/12/2023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158362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&lt;</a:t>
            </a:r>
            <a:r>
              <a:rPr lang="en-US" sz="850" err="1">
                <a:latin typeface="Segoe UI"/>
                <a:cs typeface="Segoe UI"/>
              </a:rPr>
              <a:t>deepti</a:t>
            </a:r>
            <a:r>
              <a:rPr lang="en-US" sz="850">
                <a:latin typeface="Segoe UI"/>
                <a:cs typeface="Segoe UI"/>
              </a:rPr>
              <a:t>&gt;</a:t>
            </a:r>
            <a:endParaRPr lang="en-US">
              <a:cs typeface="Segoe UI" panose="020B0502040204020203" pitchFamily="34" charset="0"/>
            </a:endParaRPr>
          </a:p>
          <a:p>
            <a:r>
              <a:rPr lang="en-US" sz="850">
                <a:latin typeface="Segoe UI"/>
                <a:cs typeface="Segoe UI"/>
              </a:rPr>
              <a:t>We've talked about teams. Let's talk more about how diversity can make or break a team of co-workers or co-adventurers. A diverse set of backgrounds, experience, and skills make for a balanced team that can overcome great challenges.</a:t>
            </a:r>
            <a:endParaRPr lang="en-US" sz="85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7/12/2023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818001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a:cs typeface="Calibri"/>
              </a:rPr>
              <a:t>Imagine a party of warrior fighters </a:t>
            </a:r>
            <a:r>
              <a:rPr lang="en-US" sz="1800">
                <a:latin typeface="Calibri"/>
                <a:cs typeface="Calibri"/>
              </a:rPr>
              <a:t>who are all very strong</a:t>
            </a:r>
            <a:r>
              <a:rPr lang="en-US" sz="1800">
                <a:effectLst/>
                <a:latin typeface="Calibri"/>
                <a:cs typeface="Calibri"/>
              </a:rPr>
              <a:t>.</a:t>
            </a:r>
            <a:r>
              <a:rPr lang="en-US" sz="1800">
                <a:latin typeface="Calibri"/>
                <a:cs typeface="Calibri"/>
              </a:rPr>
              <a:t> Could take on the king’s guard with no problem.</a:t>
            </a:r>
            <a:endParaRPr lang="en-US" sz="1800">
              <a:effectLst/>
              <a:latin typeface="Calibri" panose="020F0502020204030204" pitchFamily="34" charset="0"/>
            </a:endParaRPr>
          </a:p>
          <a:p>
            <a:r>
              <a:rPr lang="en-US" sz="1800">
                <a:effectLst/>
                <a:latin typeface="Calibri"/>
                <a:cs typeface="Calibri"/>
              </a:rPr>
              <a:t>&lt;click&gt;</a:t>
            </a:r>
            <a:r>
              <a:rPr lang="en-US" sz="1800">
                <a:latin typeface="Calibri"/>
                <a:cs typeface="Calibri"/>
              </a:rPr>
              <a:t> </a:t>
            </a:r>
            <a:endParaRPr lang="en-US" sz="1800">
              <a:effectLst/>
              <a:latin typeface="Calibri" panose="020F0502020204030204" pitchFamily="34" charset="0"/>
              <a:cs typeface="Calibri"/>
            </a:endParaRPr>
          </a:p>
          <a:p>
            <a:r>
              <a:rPr lang="en-US" sz="1800">
                <a:effectLst/>
                <a:latin typeface="Calibri"/>
                <a:cs typeface="Calibri"/>
              </a:rPr>
              <a:t>Or a party of </a:t>
            </a:r>
            <a:r>
              <a:rPr lang="en-US" sz="1800">
                <a:latin typeface="Calibri"/>
                <a:cs typeface="Calibri"/>
              </a:rPr>
              <a:t>charismatic, clever, and witty bards. Not so strong, but could talk their way past the king’s guards with no problem.</a:t>
            </a:r>
            <a:endParaRPr lang="en-US" sz="1800">
              <a:effectLst/>
              <a:latin typeface="Calibri" panose="020F0502020204030204" pitchFamily="34" charset="0"/>
              <a:cs typeface="Calibri"/>
            </a:endParaRPr>
          </a:p>
          <a:p>
            <a:endParaRPr lang="en-US" sz="1800">
              <a:effectLst/>
              <a:latin typeface="Calibri"/>
              <a:cs typeface="Calibri"/>
            </a:endParaRPr>
          </a:p>
          <a:p>
            <a:r>
              <a:rPr lang="en-US" sz="1800">
                <a:effectLst/>
                <a:latin typeface="Calibri"/>
                <a:cs typeface="Calibri"/>
              </a:rPr>
              <a:t>There are some challenges each of these teams will excel at, but there are </a:t>
            </a:r>
            <a:r>
              <a:rPr lang="en-US" sz="1800" b="1">
                <a:effectLst/>
                <a:latin typeface="Calibri"/>
                <a:cs typeface="Calibri"/>
              </a:rPr>
              <a:t>many other </a:t>
            </a:r>
            <a:r>
              <a:rPr lang="en-US" sz="1800">
                <a:effectLst/>
                <a:latin typeface="Calibri"/>
                <a:cs typeface="Calibri"/>
              </a:rPr>
              <a:t>challenges these teams would have to avoid, or they will fail.</a:t>
            </a:r>
            <a:r>
              <a:rPr lang="en-US" sz="1800">
                <a:latin typeface="Calibri"/>
                <a:cs typeface="Calibri"/>
              </a:rPr>
              <a:t> </a:t>
            </a:r>
            <a:endParaRPr lang="en-US" sz="1800">
              <a:effectLst/>
              <a:latin typeface="Calibri" panose="020F0502020204030204" pitchFamily="34" charset="0"/>
              <a:cs typeface="Calibri"/>
            </a:endParaRPr>
          </a:p>
          <a:p>
            <a:r>
              <a:rPr lang="en-US" sz="1800">
                <a:latin typeface="Calibri"/>
                <a:cs typeface="Calibri"/>
              </a:rPr>
              <a:t>Now imagine you're on an engineering team at NASA.  </a:t>
            </a:r>
            <a:r>
              <a:rPr lang="en-US" sz="1800">
                <a:effectLst/>
                <a:latin typeface="Calibri"/>
                <a:cs typeface="Calibri"/>
              </a:rPr>
              <a:t>&lt;click&gt;</a:t>
            </a:r>
            <a:r>
              <a:rPr lang="en-US" sz="1800">
                <a:latin typeface="Calibri"/>
                <a:cs typeface="Calibri"/>
              </a:rPr>
              <a:t> </a:t>
            </a:r>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7/12/2023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65744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latin typeface="Calibri"/>
                <a:cs typeface="Calibri"/>
              </a:rPr>
              <a:t>And this team of NASA engineers is trying </a:t>
            </a:r>
            <a:r>
              <a:rPr lang="en-US" sz="1800">
                <a:effectLst/>
                <a:latin typeface="Calibri"/>
                <a:cs typeface="Calibri"/>
              </a:rPr>
              <a:t>to figure out what Sally Ride, the first female shuttle astronaut, would need to bring with her, for 14 days in space.</a:t>
            </a:r>
            <a:r>
              <a:rPr lang="en-US" sz="1800">
                <a:latin typeface="Calibri"/>
                <a:cs typeface="Calibri"/>
              </a:rPr>
              <a:t> </a:t>
            </a:r>
          </a:p>
          <a:p>
            <a:r>
              <a:rPr lang="en-US" sz="1800">
                <a:latin typeface="Calibri"/>
                <a:cs typeface="Calibri"/>
              </a:rPr>
              <a:t>Looking around the room, you realize the whole team is made up of male engineers.</a:t>
            </a:r>
          </a:p>
          <a:p>
            <a:endParaRPr lang="en-US" sz="1800">
              <a:latin typeface="Calibri"/>
              <a:cs typeface="Calibri"/>
            </a:endParaRPr>
          </a:p>
          <a:p>
            <a:r>
              <a:rPr lang="en-US" sz="1800">
                <a:effectLst/>
                <a:latin typeface="Calibri"/>
                <a:cs typeface="Calibri"/>
              </a:rPr>
              <a:t>That very</a:t>
            </a:r>
            <a:r>
              <a:rPr lang="en-US" sz="1800">
                <a:latin typeface="Calibri"/>
                <a:cs typeface="Calibri"/>
              </a:rPr>
              <a:t> real, very-not-diverse</a:t>
            </a:r>
            <a:r>
              <a:rPr lang="en-US" sz="1800">
                <a:effectLst/>
                <a:latin typeface="Calibri"/>
                <a:cs typeface="Calibri"/>
              </a:rPr>
              <a:t> team of NASA engineers guessed – incorrectly - that Ride would need &lt;click&gt;100 tampons </a:t>
            </a:r>
            <a:r>
              <a:rPr lang="en-US" sz="1800">
                <a:latin typeface="Calibri"/>
                <a:cs typeface="Calibri"/>
              </a:rPr>
              <a:t>for just a 2-week trip </a:t>
            </a:r>
            <a:r>
              <a:rPr lang="en-US" sz="1800">
                <a:effectLst/>
                <a:latin typeface="Calibri"/>
                <a:cs typeface="Calibri"/>
              </a:rPr>
              <a:t>and a &lt;click&gt;custom-designed face makeup kit in space</a:t>
            </a:r>
            <a:r>
              <a:rPr lang="en-US" sz="1800">
                <a:latin typeface="Calibri"/>
                <a:cs typeface="Calibri"/>
              </a:rPr>
              <a:t>. Now imagine what </a:t>
            </a:r>
            <a:r>
              <a:rPr lang="en-US" sz="1800" i="1">
                <a:latin typeface="Calibri"/>
                <a:cs typeface="Calibri"/>
              </a:rPr>
              <a:t>any</a:t>
            </a:r>
            <a:r>
              <a:rPr lang="en-US" sz="1800">
                <a:latin typeface="Calibri"/>
                <a:cs typeface="Calibri"/>
              </a:rPr>
              <a:t> woman would have told that team of engineers… if only they had the chance. </a:t>
            </a:r>
          </a:p>
          <a:p>
            <a:endParaRPr lang="en-US" sz="1800">
              <a:effectLst/>
              <a:latin typeface="Calibri" panose="020F0502020204030204" pitchFamily="34" charset="0"/>
            </a:endParaRPr>
          </a:p>
          <a:p>
            <a:r>
              <a:rPr lang="en-US" sz="1800">
                <a:effectLst/>
                <a:latin typeface="Calibri"/>
                <a:cs typeface="Calibri"/>
              </a:rPr>
              <a:t>In a game, having a party with diverse skills is crucial, for needing to lift the castle's portcullis, or recognizing the poison dart trap, or identifying the </a:t>
            </a:r>
            <a:r>
              <a:rPr lang="en-US" sz="1800">
                <a:latin typeface="Calibri"/>
                <a:cs typeface="Calibri"/>
              </a:rPr>
              <a:t>mysterious </a:t>
            </a:r>
            <a:r>
              <a:rPr lang="en-US" sz="1800">
                <a:effectLst/>
                <a:latin typeface="Calibri"/>
                <a:cs typeface="Calibri"/>
              </a:rPr>
              <a:t>symbols on </a:t>
            </a:r>
            <a:r>
              <a:rPr lang="en-US" sz="1800">
                <a:latin typeface="Calibri"/>
                <a:cs typeface="Calibri"/>
              </a:rPr>
              <a:t>the wall</a:t>
            </a:r>
            <a:r>
              <a:rPr lang="en-US" sz="1800">
                <a:effectLst/>
                <a:latin typeface="Calibri"/>
                <a:cs typeface="Calibri"/>
              </a:rPr>
              <a:t>. </a:t>
            </a:r>
          </a:p>
          <a:p>
            <a:endParaRPr lang="en-US" sz="1800">
              <a:effectLst/>
              <a:latin typeface="Calibri"/>
              <a:cs typeface="Calibri"/>
            </a:endParaRPr>
          </a:p>
          <a:p>
            <a:r>
              <a:rPr lang="en-US" sz="1800">
                <a:effectLst/>
                <a:latin typeface="Calibri"/>
                <a:cs typeface="Calibri"/>
              </a:rPr>
              <a:t>Similarly, a team of developers </a:t>
            </a:r>
            <a:r>
              <a:rPr lang="en-US" sz="1800">
                <a:latin typeface="Calibri"/>
                <a:cs typeface="Calibri"/>
              </a:rPr>
              <a:t>needs a broad range of talents to create a robust product for users. UX developers need different points of view to understand the user flow and journey through a digital experience, to create something that will help others achieve more. Backend developers also benefit from different perspectives to identify bugs and code vulnerabilities before they become problems. </a:t>
            </a:r>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7/12/2023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866009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spcAft>
                <a:spcPts val="0"/>
              </a:spcAft>
              <a:defRPr/>
            </a:pPr>
            <a:r>
              <a:rPr lang="en-US" sz="1800">
                <a:latin typeface="Calibri"/>
                <a:cs typeface="Calibri"/>
              </a:rPr>
              <a:t>And hey, that supports one of our core goals at Microsoft – building on the success of others.</a:t>
            </a:r>
          </a:p>
          <a:p>
            <a:pPr fontAlgn="ctr">
              <a:spcAft>
                <a:spcPts val="0"/>
              </a:spcAft>
              <a:defRPr/>
            </a:pPr>
            <a:endParaRPr lang="en-US" sz="1800">
              <a:effectLst/>
              <a:latin typeface="Calibri"/>
              <a:cs typeface="Calibri"/>
            </a:endParaRPr>
          </a:p>
          <a:p>
            <a:pPr fontAlgn="ctr">
              <a:spcAft>
                <a:spcPts val="0"/>
              </a:spcAft>
              <a:defRPr/>
            </a:pPr>
            <a:r>
              <a:rPr lang="en-US" sz="1800">
                <a:effectLst/>
                <a:latin typeface="Calibri"/>
                <a:cs typeface="Calibri"/>
              </a:rPr>
              <a:t>At the gaming table</a:t>
            </a:r>
            <a:r>
              <a:rPr lang="en-US" sz="1800">
                <a:latin typeface="Calibri"/>
                <a:cs typeface="Calibri"/>
              </a:rPr>
              <a:t> and in the workplace, you should a</a:t>
            </a:r>
            <a:r>
              <a:rPr lang="en-US" sz="850">
                <a:latin typeface="Segoe UI"/>
                <a:cs typeface="Segoe UI"/>
              </a:rPr>
              <a:t>im for a diversity of background, diversity of experience, and diversity of skillsets. </a:t>
            </a:r>
          </a:p>
          <a:p>
            <a:pPr>
              <a:spcAft>
                <a:spcPts val="0"/>
              </a:spcAft>
              <a:defRPr/>
            </a:pPr>
            <a:r>
              <a:rPr lang="en-US" sz="1800">
                <a:latin typeface="Calibri"/>
                <a:cs typeface="Calibri"/>
              </a:rPr>
              <a:t>This not only creates a strong group of characters and co-workers, but also helps everyone on the team empathize with customers, ultimately doing better work in the long run.</a:t>
            </a:r>
            <a:endParaRPr lang="en-US" sz="850">
              <a:cs typeface="Segoe UI"/>
            </a:endParaRPr>
          </a:p>
          <a:p>
            <a:pPr rtl="0" fontAlgn="ctr">
              <a:spcBef>
                <a:spcPts val="0"/>
              </a:spcBef>
              <a:spcAft>
                <a:spcPts val="0"/>
              </a:spcAft>
              <a:buFontTx/>
              <a:buNone/>
            </a:pPr>
            <a:endParaRPr lang="en-US" sz="1800">
              <a:effectLst/>
              <a:latin typeface="Calibri" panose="020F0502020204030204" pitchFamily="34" charset="0"/>
              <a:cs typeface="Calibri" panose="020F0502020204030204" pitchFamily="34" charset="0"/>
            </a:endParaRPr>
          </a:p>
          <a:p>
            <a:pPr fontAlgn="ctr">
              <a:spcAft>
                <a:spcPts val="0"/>
              </a:spcAft>
            </a:pPr>
            <a:r>
              <a:rPr lang="en-US" sz="1800" kern="1200">
                <a:solidFill>
                  <a:srgbClr val="000000"/>
                </a:solidFill>
                <a:effectLst/>
                <a:latin typeface="Calibri"/>
                <a:cs typeface="Calibri"/>
              </a:rPr>
              <a:t>This is why good companies cast wide nets in recruiting efforts, nets that avoid recruiting exclusively from elite schools, that include nontraditional candidates, candidates skilled through alternative routes, Historically Black Colleges and Universities, career switchers, veterans, international candidates. The best teams have a variety of backgrounds and lived experiences, and are better able to view problems from a variety of lenses, not just the lens of a dominant majority.</a:t>
            </a:r>
            <a:r>
              <a:rPr lang="en-US" sz="1800">
                <a:solidFill>
                  <a:srgbClr val="000000"/>
                </a:solidFill>
                <a:latin typeface="Calibri"/>
                <a:cs typeface="Calibri"/>
              </a:rPr>
              <a:t> </a:t>
            </a:r>
            <a:endParaRPr lang="en-US" sz="1800">
              <a:effectLs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7/12/2023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642881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effectLst/>
                <a:latin typeface="Calibri" panose="020F0502020204030204" pitchFamily="34" charset="0"/>
              </a:rPr>
              <a:t>Microsoft’s own President, Brad Smith, wrote in his 2019 book, </a:t>
            </a:r>
            <a:r>
              <a:rPr lang="en-US" sz="900">
                <a:effectLst/>
              </a:rPr>
              <a:t>It’s difficult to build technology that serves the world without first building a team that reflects the diversity of the world… A more diverse group of researchers and engineers is more likely to recognize and think harder about bias problems that may even impact them personally.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7/12/2023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052358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&lt;nina&gt;</a:t>
            </a:r>
          </a:p>
          <a:p>
            <a:endParaRPr lang="en-US" sz="850">
              <a:latin typeface="Segoe UI"/>
              <a:cs typeface="Segoe UI"/>
            </a:endParaRPr>
          </a:p>
          <a:p>
            <a:r>
              <a:rPr lang="en-US" sz="850">
                <a:latin typeface="Segoe UI"/>
                <a:cs typeface="Segoe UI"/>
              </a:rPr>
              <a:t>Tabletop role-playing games, like Dungeons and Dragons, are co-operative storytelling games. In this talk, we'll chat about TTRPGs and some of the lessons we can learn from them to not only help us improve ourselves, but also to improve hard and soft skills we can use at work, like professional communication, teamwork, and the importance of diversity. So we're talking about table-top role-playing games at work for fun and for profit, to improve our practical communication at work. </a:t>
            </a:r>
            <a:endParaRPr lang="en-US">
              <a:cs typeface="Segoe UI" panose="020B0502040204020203" pitchFamily="34" charset="0"/>
            </a:endParaRPr>
          </a:p>
          <a:p>
            <a:r>
              <a:rPr lang="en-US" sz="850">
                <a:latin typeface="Segoe UI"/>
                <a:cs typeface="Segoe UI"/>
              </a:rPr>
              <a:t>We're going to explore a lot of parallels and metaphors. Once we got thinking about it, there really are a lot of translatable skills and abilities. If you've played before, we think that you will start to see the many parallels and practice skills you use in both dungeons and meetings.</a:t>
            </a:r>
            <a:endParaRPr lang="en-US" sz="850">
              <a:cs typeface="Segoe UI"/>
            </a:endParaRPr>
          </a:p>
          <a:p>
            <a:r>
              <a:rPr lang="en-US" sz="850" b="1">
                <a:latin typeface="Segoe UI"/>
                <a:cs typeface="Segoe UI"/>
              </a:rPr>
              <a:t>&lt;click&gt;</a:t>
            </a:r>
            <a:endParaRPr lang="en-US" sz="850">
              <a:cs typeface="Segoe UI" panose="020B0502040204020203" pitchFamily="34" charset="0"/>
            </a:endParaRPr>
          </a:p>
          <a:p>
            <a:endParaRPr lang="en-US">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7/12/2023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708826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100">
                <a:effectLst/>
                <a:latin typeface="Calibri"/>
                <a:ea typeface="Calibri"/>
                <a:cs typeface="Calibri"/>
              </a:rPr>
              <a:t>A final note on why diversity matters to individuals on teams and at gaming tables.</a:t>
            </a:r>
          </a:p>
          <a:p>
            <a:pPr rtl="0" fontAlgn="ctr">
              <a:spcBef>
                <a:spcPts val="0"/>
              </a:spcBef>
              <a:spcAft>
                <a:spcPts val="0"/>
              </a:spcAft>
              <a:buFont typeface="Arial" panose="020B0604020202020204" pitchFamily="34" charset="0"/>
              <a:buNone/>
            </a:pPr>
            <a:endParaRPr lang="en-US" sz="11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100">
                <a:effectLst/>
                <a:latin typeface="Calibri"/>
                <a:ea typeface="Calibri"/>
                <a:cs typeface="Calibri"/>
              </a:rPr>
              <a:t>Psychological safety is crucial.</a:t>
            </a:r>
          </a:p>
          <a:p>
            <a:pPr marL="529968" marR="0" lvl="0" indent="-285750" algn="l" defTabSz="914367" rtl="0" eaLnBrk="1" fontAlgn="ctr" latinLnBrk="0" hangingPunct="1">
              <a:lnSpc>
                <a:spcPct val="90000"/>
              </a:lnSpc>
              <a:spcBef>
                <a:spcPts val="0"/>
              </a:spcBef>
              <a:spcAft>
                <a:spcPts val="0"/>
              </a:spcAft>
              <a:buClrTx/>
              <a:buSzTx/>
              <a:buFont typeface="Courier New" panose="02070309020205020404" pitchFamily="49" charset="0"/>
              <a:buChar char="o"/>
              <a:tabLst/>
              <a:defRPr/>
            </a:pPr>
            <a:r>
              <a:rPr lang="en-US" sz="1100">
                <a:effectLst/>
                <a:latin typeface="Calibri"/>
                <a:ea typeface="Calibri"/>
                <a:cs typeface="Calibri"/>
              </a:rPr>
              <a:t>As William mentioned earlier, psychological safety is near the top of the Maslow hierarchy. Psychological </a:t>
            </a:r>
            <a:r>
              <a:rPr lang="en-US" sz="1100">
                <a:latin typeface="Calibri"/>
                <a:ea typeface="Calibri"/>
                <a:cs typeface="Calibri"/>
              </a:rPr>
              <a:t>safety is</a:t>
            </a:r>
            <a:r>
              <a:rPr lang="en-US" sz="1100">
                <a:effectLst/>
                <a:latin typeface="Calibri"/>
                <a:ea typeface="Calibri"/>
                <a:cs typeface="Calibri"/>
              </a:rPr>
              <a:t> a social environment, where everyone feels included and safe to learn, contribute, and create. </a:t>
            </a:r>
            <a:r>
              <a:rPr lang="en-US" sz="1100">
                <a:latin typeface="Calibri"/>
                <a:cs typeface="Calibri"/>
              </a:rPr>
              <a:t>We can't improvise or innovate if we don't feel safe.</a:t>
            </a:r>
            <a:endParaRPr lang="en-US" sz="1100">
              <a:effectLst/>
              <a:latin typeface="Calibri"/>
              <a:ea typeface="Calibri"/>
              <a:cs typeface="Calibri"/>
            </a:endParaRPr>
          </a:p>
          <a:p>
            <a:pPr rtl="0" fontAlgn="ctr">
              <a:spcBef>
                <a:spcPts val="0"/>
              </a:spcBef>
              <a:spcAft>
                <a:spcPts val="0"/>
              </a:spcAft>
              <a:buFont typeface="Courier New" panose="02070309020205020404" pitchFamily="49" charset="0"/>
              <a:buChar char="o"/>
            </a:pPr>
            <a:endParaRPr lang="en-US" sz="1800">
              <a:effectLst/>
              <a:latin typeface="Calibri" panose="020F0502020204030204" pitchFamily="34" charset="0"/>
            </a:endParaRPr>
          </a:p>
          <a:p>
            <a:pPr fontAlgn="ctr">
              <a:spcAft>
                <a:spcPts val="0"/>
              </a:spcAft>
              <a:buFont typeface="Courier New" panose="02070309020205020404" pitchFamily="49" charset="0"/>
              <a:buChar char="o"/>
            </a:pPr>
            <a:r>
              <a:rPr lang="en-US" sz="1800">
                <a:effectLst/>
                <a:latin typeface="Calibri"/>
                <a:ea typeface="Calibri"/>
                <a:cs typeface="Calibri"/>
              </a:rPr>
              <a:t>Un-inclusive or discriminatory behaviors -- like for example, casual misogyny in jokes -- leads to exclusion, which leads to a lack of psychological safety. And that stifles creativity and productivity. It may mean that someone may weigh their participation against that discomfort, and participate only uncomfortably, if at all. I don't think anyone actively wishes our team members to be uncomfortable when they join us, so it's important to recognize the value they bring to the team and be sure we're welcoming and inclusive.</a:t>
            </a:r>
          </a:p>
          <a:p>
            <a:pPr rtl="0" fontAlgn="ctr">
              <a:spcBef>
                <a:spcPts val="0"/>
              </a:spcBef>
              <a:spcAft>
                <a:spcPts val="0"/>
              </a:spcAft>
              <a:buFont typeface="Courier New" panose="02070309020205020404" pitchFamily="49" charset="0"/>
              <a:buChar char="o"/>
            </a:pPr>
            <a:endParaRPr lang="en-US" sz="1800">
              <a:effectLst/>
              <a:latin typeface="Calibri" panose="020F0502020204030204" pitchFamily="34" charset="0"/>
            </a:endParaRPr>
          </a:p>
          <a:p>
            <a:pPr fontAlgn="ctr">
              <a:spcAft>
                <a:spcPts val="0"/>
              </a:spcAft>
              <a:buFont typeface="Courier New" panose="02070309020205020404" pitchFamily="49" charset="0"/>
              <a:buChar char="o"/>
            </a:pPr>
            <a:r>
              <a:rPr lang="en-US" sz="1800">
                <a:latin typeface="Calibri"/>
                <a:ea typeface="Calibri"/>
                <a:cs typeface="Calibri"/>
              </a:rPr>
              <a:t> </a:t>
            </a:r>
            <a:r>
              <a:rPr lang="en-US" sz="1800">
                <a:effectLst/>
                <a:latin typeface="Calibri"/>
                <a:ea typeface="Calibri"/>
                <a:cs typeface="Calibri"/>
              </a:rPr>
              <a:t>Psychological safety is one of those things that the majority may take for granted - in many spaces in my field of information technology, some may take for granted that they'll be in the majority of various social circles. </a:t>
            </a:r>
            <a:r>
              <a:rPr lang="en-US" sz="1800">
                <a:latin typeface="Calibri"/>
                <a:ea typeface="Calibri"/>
                <a:cs typeface="Calibri"/>
              </a:rPr>
              <a:t>For me, I’ve definitely felt the anxieties that my performance will be a reflection of my gender or other parts of my identity, whereas other people may not feel the same pressures.</a:t>
            </a:r>
            <a:endParaRPr lang="en-US" sz="1800">
              <a:effectLst/>
              <a:latin typeface="Calibri" panose="020F0502020204030204" pitchFamily="34" charset="0"/>
              <a:ea typeface="Calibri"/>
              <a:cs typeface="Calibri"/>
            </a:endParaRPr>
          </a:p>
          <a:p>
            <a:endParaRPr lang="en-US"/>
          </a:p>
          <a:p>
            <a:pPr fontAlgn="ctr">
              <a:spcAft>
                <a:spcPts val="0"/>
              </a:spcAft>
              <a:buFont typeface="Courier New" panose="02070309020205020404" pitchFamily="49" charset="0"/>
              <a:buChar char="o"/>
            </a:pPr>
            <a:r>
              <a:rPr lang="en-US" sz="1100">
                <a:latin typeface="Calibri"/>
                <a:ea typeface="Calibri"/>
                <a:cs typeface="Calibri"/>
              </a:rPr>
              <a:t> </a:t>
            </a:r>
            <a:r>
              <a:rPr lang="en-US" sz="1100">
                <a:effectLst/>
                <a:latin typeface="Calibri"/>
                <a:ea typeface="Calibri"/>
                <a:cs typeface="Calibri"/>
              </a:rPr>
              <a:t>Of course, it’s possible for anyone to feel they aren’t psychologically safe, depending on the environment, management expectations, interactions with </a:t>
            </a:r>
            <a:r>
              <a:rPr lang="en-US" sz="1100">
                <a:latin typeface="Calibri"/>
                <a:ea typeface="Calibri"/>
                <a:cs typeface="Calibri"/>
              </a:rPr>
              <a:t>our peers, or physical insecurities.</a:t>
            </a:r>
            <a:endParaRPr lang="en-US" sz="1100">
              <a:effectLst/>
              <a:latin typeface="Calibri" panose="020F0502020204030204" pitchFamily="34" charset="0"/>
              <a:ea typeface="Calibri"/>
              <a:cs typeface="Calibri"/>
            </a:endParaRPr>
          </a:p>
          <a:p>
            <a:pPr fontAlgn="ctr">
              <a:spcAft>
                <a:spcPts val="0"/>
              </a:spcAft>
              <a:buFont typeface="Courier New" panose="02070309020205020404" pitchFamily="49" charset="0"/>
              <a:buChar char="o"/>
            </a:pPr>
            <a:r>
              <a:rPr lang="en-US" sz="1100">
                <a:latin typeface="Calibri"/>
                <a:ea typeface="Calibri"/>
                <a:cs typeface="Calibri"/>
              </a:rPr>
              <a:t> </a:t>
            </a:r>
            <a:r>
              <a:rPr lang="en-US" sz="1100">
                <a:effectLst/>
                <a:latin typeface="Calibri"/>
                <a:ea typeface="Calibri"/>
                <a:cs typeface="Calibri"/>
              </a:rPr>
              <a:t>We won’t spend too much more time here, but for example, your project post-mortems, retroactive meetings, discovery sessions, and troubleshooting root cause analysis should not point fingers.</a:t>
            </a:r>
          </a:p>
          <a:p>
            <a:pPr marL="529590" indent="-285750" fontAlgn="ctr">
              <a:spcAft>
                <a:spcPts val="0"/>
              </a:spcAft>
              <a:buFont typeface="Arial" panose="020B0604020202020204" pitchFamily="34" charset="0"/>
              <a:buChar char="•"/>
            </a:pPr>
            <a:r>
              <a:rPr lang="en-US" sz="1100">
                <a:effectLst/>
                <a:latin typeface="Calibri"/>
                <a:ea typeface="Calibri"/>
                <a:cs typeface="Calibri"/>
              </a:rPr>
              <a:t>Focus on solutions instead of blame-storming. This creates an environment where mistakes are safe, where penalties and embarrassment aren’t needed, and where we're free to create and try, we're free to roll a 1 … and instead of bashing the dragon with our axe, we stub our toe. And everyone learns and laughs and has a great story to tell, and we move on.</a:t>
            </a:r>
            <a:r>
              <a:rPr lang="en-US" sz="1100">
                <a:latin typeface="Calibri"/>
                <a:ea typeface="Calibri"/>
                <a:cs typeface="Calibri"/>
              </a:rPr>
              <a:t> </a:t>
            </a:r>
            <a:endParaRPr lang="en-US"/>
          </a:p>
          <a:p>
            <a:endParaRPr lang="en-US"/>
          </a:p>
          <a:p>
            <a:r>
              <a:rPr lang="en-US"/>
              <a:t>I’ll now pass it off to Nina to tell us more about design thinking and how this skill can be leveraged in work and in life.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7/12/2023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003372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&lt;nina&gt; </a:t>
            </a:r>
            <a:endParaRPr lang="en-US"/>
          </a:p>
          <a:p>
            <a:r>
              <a:rPr lang="en-US" sz="850">
                <a:latin typeface="Segoe UI"/>
                <a:cs typeface="Segoe UI"/>
              </a:rPr>
              <a:t>This is why we’ve been talking about empathy in gaming, in teams, in teamwork, on the necessity of diverse teams. </a:t>
            </a:r>
            <a:endParaRPr lang="en-US"/>
          </a:p>
          <a:p>
            <a:endParaRPr lang="en-US" sz="850">
              <a:latin typeface="Segoe UI"/>
              <a:cs typeface="Segoe UI"/>
            </a:endParaRPr>
          </a:p>
          <a:p>
            <a:pPr>
              <a:defRPr/>
            </a:pPr>
            <a:r>
              <a:rPr lang="en-US" sz="900">
                <a:latin typeface="Segoe UI"/>
                <a:cs typeface="Segoe UI"/>
              </a:rPr>
              <a:t>Design Thinking is not just a way to transform a business it also rooted in tabletop games core skill set.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7/12/2023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0572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But what is design thinking? </a:t>
            </a:r>
            <a:r>
              <a:rPr lang="en-US" sz="850" b="1">
                <a:latin typeface="Segoe UI"/>
                <a:cs typeface="Segoe UI"/>
              </a:rPr>
              <a:t>&lt;click&gt;</a:t>
            </a:r>
          </a:p>
          <a:p>
            <a:r>
              <a:rPr lang="en-US" sz="850">
                <a:latin typeface="Segoe UI"/>
                <a:cs typeface="Segoe UI"/>
              </a:rPr>
              <a:t>Design thinking, also commonly paired with human- or user-centered design, strategic design, and design-based learning, is a process we all can use to improve the content, products, and games we play. As Wikipedia so eloquently puts it: "The process [of design thinking] may also be thought of as a system of overlapping spaces rather than a sequence of orderly steps... Projects may loop back through inspiration, ideation, and implementation more than once as the team refines its ideas and explores new directions."</a:t>
            </a:r>
          </a:p>
          <a:p>
            <a:endParaRPr lang="en-US" sz="850">
              <a:latin typeface="Segoe UI"/>
              <a:cs typeface="Segoe UI"/>
            </a:endParaRPr>
          </a:p>
          <a:p>
            <a:r>
              <a:rPr lang="en-US" sz="850">
                <a:latin typeface="Segoe UI"/>
                <a:cs typeface="Segoe UI"/>
              </a:rPr>
              <a:t>Design thinking puts an emphasis on  the holistic experience we're designing. Whether that's writing documentation for engineers, designing a new feature for users, or telling a story for our friends, design thinking is a thought-framework we can use to make a better experience for everyone. </a:t>
            </a:r>
          </a:p>
          <a:p>
            <a:endParaRPr lang="en-US" sz="850">
              <a:latin typeface="Segoe UI"/>
              <a:cs typeface="Segoe UI"/>
            </a:endParaRPr>
          </a:p>
          <a:p>
            <a:r>
              <a:rPr lang="en-US" sz="850">
                <a:latin typeface="Segoe UI"/>
                <a:cs typeface="Segoe UI"/>
              </a:rPr>
              <a:t>And to make a better experience, we need to empathize. We need to be able to consider: "What have the engineers made?" Or "What audience is this new feature for?" Or "Why am I telling my friends this story?" </a:t>
            </a:r>
            <a:r>
              <a:rPr lang="en-US" sz="850" b="1">
                <a:latin typeface="Segoe UI"/>
                <a:cs typeface="Segoe UI"/>
              </a:rPr>
              <a:t>&lt;click&gt;</a:t>
            </a:r>
            <a:endParaRPr lang="en-US" sz="850" b="1">
              <a:cs typeface="Segoe UI"/>
            </a:endParaRPr>
          </a:p>
          <a:p>
            <a:endParaRPr lang="en-US" sz="850">
              <a:latin typeface="Segoe UI"/>
              <a:cs typeface="Segoe UI"/>
            </a:endParaRPr>
          </a:p>
          <a:p>
            <a:r>
              <a:rPr lang="en-US" sz="850">
                <a:latin typeface="Segoe UI"/>
                <a:cs typeface="Segoe UI"/>
              </a:rPr>
              <a:t>And paramount to design thinking is empathy. As we work with other people in almost any context, we need to be able to put ourselves in their shoes. By asking ourselves who, what, when, why, and how, we can craft better experiences. </a:t>
            </a:r>
            <a:r>
              <a:rPr lang="en-US" sz="850" b="1">
                <a:latin typeface="Segoe UI"/>
                <a:cs typeface="Segoe UI"/>
              </a:rPr>
              <a:t>&lt;click&gt;</a:t>
            </a:r>
            <a:endParaRPr lang="en-US" sz="850" b="1">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7/12/2023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310169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And empathy is needed in almost every aspect of our work. Whenever we're collaborating or presenting, we should empathize. Consider the audience or player's experiences and problems, successes and achievements, and gauge their expectations to design a better experience for everyone. </a:t>
            </a:r>
            <a:endParaRPr lang="en-US" sz="850" b="1">
              <a:latin typeface="Segoe UI"/>
              <a:cs typeface="Segoe UI"/>
            </a:endParaRPr>
          </a:p>
          <a:p>
            <a:endParaRPr lang="en-US" sz="850">
              <a:latin typeface="Segoe UI"/>
              <a:cs typeface="Segoe UI"/>
            </a:endParaRPr>
          </a:p>
          <a:p>
            <a:r>
              <a:rPr lang="en-US" sz="850">
                <a:latin typeface="Segoe UI"/>
                <a:cs typeface="Segoe UI"/>
              </a:rPr>
              <a:t>And now over to William—can we get better at practicing empathy?</a:t>
            </a:r>
          </a:p>
          <a:p>
            <a:endParaRPr lang="en-US" sz="850" b="1">
              <a:latin typeface="Segoe UI"/>
              <a:cs typeface="Segoe UI"/>
            </a:endParaRPr>
          </a:p>
          <a:p>
            <a:r>
              <a:rPr lang="en-US" sz="850" b="1">
                <a:latin typeface="Segoe UI"/>
                <a:cs typeface="Segoe UI"/>
              </a:rPr>
              <a:t>&lt;transition to William for 1 slide&gt;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7/12/2023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034798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&lt;william&gt;</a:t>
            </a:r>
            <a:endParaRPr lang="en-US"/>
          </a:p>
          <a:p>
            <a:r>
              <a:rPr lang="en-US" sz="850">
                <a:latin typeface="Segoe UI"/>
                <a:cs typeface="Segoe UI"/>
              </a:rPr>
              <a:t>Yes, we can get better at empathy! But how? </a:t>
            </a:r>
            <a:endParaRPr lang="en-US"/>
          </a:p>
          <a:p>
            <a:endParaRPr lang="en-US" sz="850">
              <a:latin typeface="Segoe UI"/>
              <a:cs typeface="Segoe UI"/>
            </a:endParaRPr>
          </a:p>
          <a:p>
            <a:r>
              <a:rPr lang="en-US" sz="850">
                <a:latin typeface="Segoe UI"/>
                <a:cs typeface="Segoe UI"/>
              </a:rPr>
              <a:t>Dr Daniel Goleman is a psychologist who wrote the 1995 book Emotional Intelligence, which started to popularize the idea. The 5 skill sets of emotional intelligence are self-awareness, self-control, motivation, interpersonal skills and empathy. In this context, empathy means being able to read and recognize the emotions of others and respond to them appropriately. </a:t>
            </a:r>
            <a:endParaRPr lang="en-US" sz="850">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a:latin typeface="Segoe UI"/>
                <a:cs typeface="Segoe UI"/>
              </a:rPr>
              <a:t>&lt;click&gt;</a:t>
            </a:r>
            <a:endParaRPr lang="en-US" sz="800">
              <a:cs typeface="Segoe UI" panose="020B0502040204020203" pitchFamily="34" charset="0"/>
            </a:endParaRPr>
          </a:p>
          <a:p>
            <a:endParaRPr lang="en-US" sz="850">
              <a:latin typeface="Segoe UI"/>
              <a:cs typeface="Segoe UI"/>
            </a:endParaRPr>
          </a:p>
          <a:p>
            <a:r>
              <a:rPr lang="en-US" sz="850">
                <a:latin typeface="Segoe UI"/>
                <a:cs typeface="Segoe UI"/>
              </a:rPr>
              <a:t>The researchers indicated that emotional intelligence is "self-mastered" – it can be learned; through education and practice, a person can learn empathy and the other emotional intelligence skills.</a:t>
            </a:r>
            <a:endParaRPr lang="en-US"/>
          </a:p>
          <a:p>
            <a:r>
              <a:rPr lang="en-US" sz="850">
                <a:latin typeface="Segoe UI"/>
                <a:cs typeface="Segoe UI"/>
              </a:rPr>
              <a:t>So the short answer is: Yes! Empathy can be practiced, can you can get better by practicing.</a:t>
            </a:r>
          </a:p>
          <a:p>
            <a:r>
              <a:rPr lang="en-US" sz="850">
                <a:latin typeface="Segoe UI"/>
                <a:cs typeface="Segoe UI"/>
              </a:rPr>
              <a:t>&lt;click&gt;</a:t>
            </a:r>
          </a:p>
          <a:p>
            <a:r>
              <a:rPr lang="en-US" sz="850">
                <a:latin typeface="Segoe UI"/>
                <a:cs typeface="Segoe UI"/>
              </a:rPr>
              <a:t>So what does this have to do with gaming?</a:t>
            </a:r>
          </a:p>
          <a:p>
            <a:r>
              <a:rPr lang="en-US" sz="850">
                <a:latin typeface="Segoe UI"/>
                <a:cs typeface="Segoe UI"/>
              </a:rPr>
              <a:t>In instructional design, years of research have shown us that adult learners learn best when :</a:t>
            </a:r>
          </a:p>
          <a:p>
            <a:pPr marL="228600" indent="-228600">
              <a:buAutoNum type="arabicPeriod"/>
            </a:pPr>
            <a:r>
              <a:rPr lang="en-US" sz="850">
                <a:latin typeface="Segoe UI"/>
                <a:cs typeface="Segoe UI"/>
              </a:rPr>
              <a:t>They set their own goals and have self-direction. </a:t>
            </a:r>
          </a:p>
          <a:p>
            <a:pPr marL="228600" indent="-228600">
              <a:buAutoNum type="arabicPeriod"/>
            </a:pPr>
            <a:r>
              <a:rPr lang="en-US" sz="850">
                <a:latin typeface="Segoe UI"/>
                <a:cs typeface="Segoe UI"/>
              </a:rPr>
              <a:t>Enjoy the learning </a:t>
            </a:r>
          </a:p>
          <a:p>
            <a:pPr marL="228600" indent="-228600">
              <a:buAutoNum type="arabicPeriod"/>
            </a:pPr>
            <a:r>
              <a:rPr lang="en-US" sz="850">
                <a:latin typeface="Segoe UI"/>
                <a:cs typeface="Segoe UI"/>
              </a:rPr>
              <a:t>Are problem solving</a:t>
            </a:r>
          </a:p>
          <a:p>
            <a:pPr marL="228600" indent="-228600">
              <a:buAutoNum type="arabicPeriod"/>
            </a:pPr>
            <a:r>
              <a:rPr lang="en-US" sz="850">
                <a:latin typeface="Segoe UI"/>
                <a:cs typeface="Segoe UI"/>
              </a:rPr>
              <a:t>And see the training as applicable. </a:t>
            </a:r>
          </a:p>
          <a:p>
            <a:pPr marL="228600" indent="-228600">
              <a:buAutoNum type="arabicPeriod"/>
            </a:pPr>
            <a:endParaRPr lang="en-US" sz="850">
              <a:cs typeface="Segoe UI"/>
            </a:endParaRPr>
          </a:p>
          <a:p>
            <a:r>
              <a:rPr lang="en-US" sz="850">
                <a:latin typeface="Segoe UI"/>
                <a:cs typeface="Segoe UI"/>
              </a:rPr>
              <a:t>Sound familiar? </a:t>
            </a:r>
            <a:r>
              <a:rPr lang="en-US" sz="850" b="1">
                <a:latin typeface="Segoe UI"/>
                <a:cs typeface="Segoe UI"/>
              </a:rPr>
              <a:t>&lt;Nina&gt;</a:t>
            </a:r>
            <a:endParaRPr lang="en-US" b="1"/>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7/12/2023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336855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&lt;</a:t>
            </a:r>
            <a:r>
              <a:rPr lang="en-US" sz="850" err="1">
                <a:latin typeface="Segoe UI"/>
                <a:cs typeface="Segoe UI"/>
              </a:rPr>
              <a:t>nina</a:t>
            </a:r>
            <a:r>
              <a:rPr lang="en-US" sz="850">
                <a:latin typeface="Segoe UI"/>
                <a:cs typeface="Segoe UI"/>
              </a:rPr>
              <a:t>&gt;</a:t>
            </a:r>
          </a:p>
          <a:p>
            <a:r>
              <a:rPr lang="en-US" sz="850">
                <a:latin typeface="Segoe UI"/>
                <a:cs typeface="Segoe UI"/>
              </a:rPr>
              <a:t>There are countless parallels between empathy and table-top roleplaying games.</a:t>
            </a:r>
            <a:r>
              <a:rPr lang="en-US" sz="850" b="1">
                <a:latin typeface="Segoe UI"/>
                <a:cs typeface="Segoe UI"/>
              </a:rPr>
              <a:t>&lt;click&gt;</a:t>
            </a:r>
            <a:endParaRPr lang="en-US" sz="850">
              <a:latin typeface="Segoe UI"/>
              <a:cs typeface="Segoe UI"/>
            </a:endParaRPr>
          </a:p>
          <a:p>
            <a:endParaRPr lang="en-US" sz="850" b="1">
              <a:latin typeface="Segoe UI"/>
              <a:cs typeface="Segoe UI"/>
            </a:endParaRPr>
          </a:p>
          <a:p>
            <a:r>
              <a:rPr lang="en-US" sz="850">
                <a:latin typeface="Segoe UI"/>
                <a:cs typeface="Segoe UI"/>
              </a:rPr>
              <a:t>As William just outlined, there are a few ways that help adult learners, or players, learn better. </a:t>
            </a:r>
            <a:r>
              <a:rPr lang="en-US" sz="850" b="1">
                <a:latin typeface="Segoe UI"/>
                <a:cs typeface="Segoe UI"/>
              </a:rPr>
              <a:t>&lt;click&gt;</a:t>
            </a:r>
          </a:p>
          <a:p>
            <a:endParaRPr lang="en-US" sz="850" b="1">
              <a:latin typeface="Segoe UI"/>
              <a:cs typeface="Segoe UI"/>
            </a:endParaRPr>
          </a:p>
          <a:p>
            <a:r>
              <a:rPr lang="en-US" sz="850">
                <a:latin typeface="Segoe UI"/>
                <a:cs typeface="Segoe UI"/>
              </a:rPr>
              <a:t>Players can set personal goals like quests, or complete bigger goals like campaigns.</a:t>
            </a:r>
            <a:r>
              <a:rPr lang="en-US" sz="850" b="1">
                <a:latin typeface="Segoe UI"/>
                <a:cs typeface="Segoe UI"/>
              </a:rPr>
              <a:t>&lt;click&gt;</a:t>
            </a:r>
          </a:p>
          <a:p>
            <a:endParaRPr lang="en-US" sz="850">
              <a:latin typeface="Segoe UI"/>
              <a:cs typeface="Segoe UI"/>
            </a:endParaRPr>
          </a:p>
          <a:p>
            <a:r>
              <a:rPr lang="en-US" sz="850">
                <a:latin typeface="Segoe UI"/>
                <a:cs typeface="Segoe UI"/>
              </a:rPr>
              <a:t>Players have self-direction in TTRPGs since most of them revolve around one grand idea: a game where you can do </a:t>
            </a:r>
            <a:r>
              <a:rPr lang="en-US" sz="850" i="1">
                <a:latin typeface="Segoe UI"/>
                <a:cs typeface="Segoe UI"/>
              </a:rPr>
              <a:t>anything</a:t>
            </a:r>
            <a:r>
              <a:rPr lang="en-US" sz="850">
                <a:latin typeface="Segoe UI"/>
                <a:cs typeface="Segoe UI"/>
              </a:rPr>
              <a:t>.</a:t>
            </a:r>
            <a:r>
              <a:rPr lang="en-US" sz="850" b="1">
                <a:latin typeface="Segoe UI"/>
                <a:cs typeface="Segoe UI"/>
              </a:rPr>
              <a:t>&lt;click&gt;</a:t>
            </a:r>
          </a:p>
          <a:p>
            <a:endParaRPr lang="en-US" sz="850">
              <a:latin typeface="Segoe UI"/>
              <a:cs typeface="Segoe UI"/>
            </a:endParaRPr>
          </a:p>
          <a:p>
            <a:r>
              <a:rPr lang="en-US" sz="850">
                <a:latin typeface="Segoe UI"/>
                <a:cs typeface="Segoe UI"/>
              </a:rPr>
              <a:t>Players enjoy the learning since everyone chooses to join the gaming table, and wants to play their characters.</a:t>
            </a:r>
            <a:r>
              <a:rPr lang="en-US" sz="850" b="1">
                <a:latin typeface="Segoe UI"/>
                <a:cs typeface="Segoe UI"/>
              </a:rPr>
              <a:t>&lt;click&gt;</a:t>
            </a:r>
          </a:p>
          <a:p>
            <a:endParaRPr lang="en-US" sz="850">
              <a:latin typeface="Segoe UI"/>
              <a:cs typeface="Segoe UI"/>
            </a:endParaRPr>
          </a:p>
          <a:p>
            <a:r>
              <a:rPr lang="en-US" sz="850">
                <a:latin typeface="Segoe UI"/>
                <a:cs typeface="Segoe UI"/>
              </a:rPr>
              <a:t>Players are constantly problem solving, whether that's literally puzzles they need to figure out to open a door, or competing in combat, or even engaging in dialogue with other characters—players are problem solving all over the fictional and real world.</a:t>
            </a:r>
            <a:r>
              <a:rPr lang="en-US" sz="850" b="1">
                <a:latin typeface="Segoe UI"/>
                <a:cs typeface="Segoe UI"/>
              </a:rPr>
              <a:t>&lt;click&gt;</a:t>
            </a:r>
          </a:p>
          <a:p>
            <a:endParaRPr lang="en-US" sz="850">
              <a:latin typeface="Segoe UI"/>
              <a:cs typeface="Segoe UI"/>
            </a:endParaRPr>
          </a:p>
          <a:p>
            <a:r>
              <a:rPr lang="en-US" sz="850">
                <a:latin typeface="Segoe UI"/>
                <a:cs typeface="Segoe UI"/>
              </a:rPr>
              <a:t>Lastly, and most importantly, to use TTRPGs to build empathy, all players should go in with the understanding that they are playing with the </a:t>
            </a:r>
            <a:r>
              <a:rPr lang="en-US" sz="850" i="1">
                <a:latin typeface="Segoe UI"/>
                <a:cs typeface="Segoe UI"/>
              </a:rPr>
              <a:t>intention</a:t>
            </a:r>
            <a:r>
              <a:rPr lang="en-US" sz="850">
                <a:latin typeface="Segoe UI"/>
                <a:cs typeface="Segoe UI"/>
              </a:rPr>
              <a:t> of practicing empathy. Some players play these games to build the strongest or smartest characters, but that's not what we're here to do—to build empathy while playing TTRPGs, go into the game wanting to empathize with your character specifically. Then, after you've gotten used to that, try empathizing with the other characters. Why might they be making the decisions they are? Why should one character get the chance to talk to the royalty while others might not? By playing a TTRPG, we add a level of abstraction to empathy that makes it easier to talk about why characters may do certain things. </a:t>
            </a:r>
          </a:p>
          <a:p>
            <a:endParaRPr lang="en-US" sz="850" b="1">
              <a:latin typeface="Segoe UI"/>
              <a:cs typeface="Segoe UI"/>
            </a:endParaRPr>
          </a:p>
          <a:p>
            <a:r>
              <a:rPr lang="en-US" sz="850">
                <a:latin typeface="Segoe UI"/>
                <a:cs typeface="Segoe UI"/>
              </a:rPr>
              <a:t>These skills are transferrable, and not limited to TTRPGs-- many of you may have personal hobbies like fishing, or knitting, or painting. And in a study from 2014, organizational psychologists studied a group of workers who spent significant time on hobbies and a group who didn’t and they noted a significant difference in recovery experiences (i.e., control and relaxation) and performance-related outcomes (i.e., job creativity and extra-role behaviors). We think what this tells us is that we tend to bring all our skills to work--we’re not partitioned, and what we learn personally can help us professionally.</a:t>
            </a:r>
          </a:p>
          <a:p>
            <a:endParaRPr lang="en-US" sz="850" b="1">
              <a:latin typeface="Segoe UI"/>
              <a:cs typeface="Segoe UI"/>
            </a:endParaRPr>
          </a:p>
          <a:p>
            <a:r>
              <a:rPr lang="en-US" sz="800">
                <a:latin typeface="Calibri"/>
                <a:cs typeface="Calibri"/>
              </a:rPr>
              <a:t>And just like any other skill, practice and learning through experience is necessary before we can create and improvise ourselves. </a:t>
            </a:r>
            <a:endParaRPr lang="en-US" sz="800">
              <a:cs typeface="Segoe UI"/>
            </a:endParaRPr>
          </a:p>
          <a:p>
            <a:endParaRPr lang="en-US" sz="800">
              <a:latin typeface="Calibri" panose="020F0502020204030204" pitchFamily="34" charset="0"/>
            </a:endParaRPr>
          </a:p>
          <a:p>
            <a:r>
              <a:rPr lang="en-US" sz="800">
                <a:latin typeface="Calibri"/>
                <a:cs typeface="Calibri"/>
              </a:rPr>
              <a:t>We must take time to learn the rules of Dungeons and Dragons before we can play, and similarly we have to learn how to empathize and how to practice empathy.   </a:t>
            </a:r>
            <a:endParaRPr lang="en-US" sz="800">
              <a:latin typeface="Calibri" panose="020F0502020204030204" pitchFamily="34" charset="0"/>
              <a:cs typeface="Calibri"/>
            </a:endParaRPr>
          </a:p>
          <a:p>
            <a:endParaRPr lang="en-US" sz="850" b="1">
              <a:latin typeface="Segoe UI"/>
              <a:cs typeface="Segoe UI"/>
            </a:endParaRPr>
          </a:p>
          <a:p>
            <a:r>
              <a:rPr lang="en-US" sz="850" b="1">
                <a:latin typeface="Segoe UI"/>
                <a:cs typeface="Segoe UI"/>
              </a:rPr>
              <a:t>&lt;click&gt;</a:t>
            </a:r>
            <a:endParaRPr lang="en-US" sz="850">
              <a:latin typeface="Segoe UI"/>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7/12/2023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421907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latin typeface="Calibri"/>
                <a:cs typeface="Calibri"/>
              </a:rPr>
              <a:t>&lt;nina&gt;</a:t>
            </a:r>
            <a:endParaRPr lang="en-US">
              <a:cs typeface="Segoe UI" panose="020B0502040204020203" pitchFamily="34" charset="0"/>
            </a:endParaRPr>
          </a:p>
          <a:p>
            <a:endParaRPr lang="en-US" sz="900">
              <a:latin typeface="Calibri" panose="020F0502020204030204" pitchFamily="34" charset="0"/>
            </a:endParaRPr>
          </a:p>
          <a:p>
            <a:r>
              <a:rPr lang="en-US" sz="900">
                <a:latin typeface="Calibri"/>
                <a:cs typeface="Calibri"/>
              </a:rPr>
              <a:t>That’s the core of our message today, that as players and storytellers at tabletop games, we can get better at empathy, and that makes us better at our real life jobs at Microsoft or elsewhere. This quote from the Microsoft Design Inclusive toolkit wraps us up nicely, emphasizing that when we empathize with others, we not only recognize their barriers, but also their shared, common motivations.</a:t>
            </a:r>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7/12/2023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1547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&lt;nina&gt;</a:t>
            </a:r>
            <a:endParaRPr lang="en-US">
              <a:cs typeface="Segoe UI" panose="020B0502040204020203" pitchFamily="34" charset="0"/>
            </a:endParaRPr>
          </a:p>
          <a:p>
            <a:r>
              <a:rPr lang="en-US" sz="850">
                <a:latin typeface="Segoe UI"/>
                <a:cs typeface="Segoe UI"/>
              </a:rPr>
              <a:t>So, we hope you’ve had as much fun today as we have, and we hope you’re inspired to start your own RPG tables at work or at home. </a:t>
            </a:r>
          </a:p>
          <a:p>
            <a:endParaRPr lang="en-US" sz="850">
              <a:latin typeface="Segoe UI"/>
              <a:cs typeface="Segoe UI"/>
            </a:endParaRPr>
          </a:p>
          <a:p>
            <a:r>
              <a:rPr lang="en-US" sz="850">
                <a:latin typeface="Segoe UI"/>
                <a:cs typeface="Segoe UI"/>
              </a:rPr>
              <a:t>If you have any questions, feel free to raise your hand or put it in chat! Let's talk :) </a:t>
            </a:r>
          </a:p>
          <a:p>
            <a:endParaRPr lang="en-US" sz="850">
              <a:latin typeface="Segoe UI"/>
              <a:cs typeface="Segoe UI"/>
            </a:endParaRPr>
          </a:p>
          <a:p>
            <a:r>
              <a:rPr lang="en-US" sz="850">
                <a:latin typeface="Segoe UI"/>
                <a:cs typeface="Segoe UI"/>
              </a:rPr>
              <a:t>-What other parallels to do you see between what skills we have in gaming and at work?</a:t>
            </a:r>
          </a:p>
          <a:p>
            <a:r>
              <a:rPr lang="en-US" sz="850">
                <a:latin typeface="Segoe UI"/>
                <a:cs typeface="Segoe UI"/>
              </a:rPr>
              <a:t>-What other benefits do you see from running TTRPGs that translate to our work?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7/12/2023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206324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Here’s our agenda for today.</a:t>
            </a:r>
          </a:p>
          <a:p>
            <a:endParaRPr lang="en-US"/>
          </a:p>
          <a:p>
            <a:r>
              <a:rPr lang="en-US" sz="850">
                <a:latin typeface="Segoe UI"/>
                <a:cs typeface="Segoe UI"/>
              </a:rPr>
              <a:t>We'll start with Team work, then move on to professional communication, diversity, and design thinking, and then finally Q&amp;A.</a:t>
            </a:r>
          </a:p>
          <a:p>
            <a:endParaRPr lang="en-US" sz="850">
              <a:latin typeface="Segoe UI"/>
              <a:cs typeface="Segoe UI"/>
            </a:endParaRPr>
          </a:p>
          <a:p>
            <a:r>
              <a:rPr lang="en-US" sz="850">
                <a:latin typeface="Segoe UI"/>
                <a:cs typeface="Segoe UI"/>
              </a:rPr>
              <a:t>&lt;pass to william&gt;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7/12/2023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372356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&lt;</a:t>
            </a:r>
            <a:r>
              <a:rPr lang="en-US" sz="850" err="1">
                <a:latin typeface="Segoe UI"/>
                <a:cs typeface="Segoe UI"/>
              </a:rPr>
              <a:t>william</a:t>
            </a:r>
            <a:r>
              <a:rPr lang="en-US" sz="850">
                <a:latin typeface="Segoe UI"/>
                <a:cs typeface="Segoe UI"/>
              </a:rPr>
              <a:t>&gt;</a:t>
            </a:r>
          </a:p>
          <a:p>
            <a:r>
              <a:rPr lang="en-US" sz="850">
                <a:latin typeface="Segoe UI"/>
                <a:cs typeface="Segoe UI"/>
              </a:rPr>
              <a:t>But before we jump into the whole presentation, I'd like to take a moment to discuss the thesis of our presentation today, empathy. Empathy has a role in both playing games as well as business. Here at Microsoft, Satya wants us to operate not just with empathy for employees, but empathy for our customers, and our customers’ customers too. This is a crucial concept for Satya's Microsoft, best said by Satya himself:  </a:t>
            </a:r>
            <a:endParaRPr lang="en-US">
              <a:cs typeface="Segoe UI" panose="020B0502040204020203" pitchFamily="34" charset="0"/>
            </a:endParaRPr>
          </a:p>
          <a:p>
            <a:endParaRPr lang="en-US" sz="850">
              <a:latin typeface="Segoe UI"/>
              <a:cs typeface="Segoe UI"/>
            </a:endParaRPr>
          </a:p>
          <a:p>
            <a:r>
              <a:rPr lang="en-US" sz="850">
                <a:latin typeface="Segoe UI"/>
                <a:cs typeface="Segoe UI"/>
              </a:rPr>
              <a:t>“Innovation comes from having a deep sense of empathy.”</a:t>
            </a:r>
            <a:endParaRPr lang="en-US" sz="850">
              <a:cs typeface="Segoe UI"/>
            </a:endParaRPr>
          </a:p>
          <a:p>
            <a:endParaRPr lang="en-US" sz="850">
              <a:latin typeface="Segoe UI"/>
              <a:cs typeface="Segoe UI"/>
            </a:endParaRPr>
          </a:p>
          <a:p>
            <a:r>
              <a:rPr lang="en-US" sz="850">
                <a:latin typeface="Segoe UI"/>
                <a:cs typeface="Segoe UI"/>
              </a:rPr>
              <a:t>And that's really what all the stuff we'll talk about today boils down to: how you CAN learn empathy, perhaps, in the safe environment of a TTRPG.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latin typeface="Segoe UI"/>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latin typeface="Segoe UI"/>
                <a:cs typeface="Segoe UI"/>
              </a:rPr>
              <a:t>I’ll hand it over now to Deepti to get us started with an introducing to TTRPG’s and what we can learn from them:</a:t>
            </a:r>
            <a:endParaRPr lang="en-US" sz="900">
              <a:cs typeface="Segoe UI"/>
            </a:endParaRPr>
          </a:p>
          <a:p>
            <a:endParaRPr lang="en-US">
              <a:cs typeface="Segoe UI" panose="020B0502040204020203" pitchFamily="34" charset="0"/>
            </a:endParaRPr>
          </a:p>
          <a:p>
            <a:r>
              <a:rPr lang="en-US" sz="850">
                <a:latin typeface="Segoe UI"/>
                <a:cs typeface="Segoe UI"/>
              </a:rPr>
              <a:t>&lt;pass to Deepti&gt;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7/12/2023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5432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&lt;Deepti&gt;</a:t>
            </a:r>
          </a:p>
          <a:p>
            <a:r>
              <a:rPr lang="en-US" sz="850">
                <a:latin typeface="Segoe UI"/>
                <a:cs typeface="Segoe UI"/>
              </a:rPr>
              <a:t>So what is a TTRPG? </a:t>
            </a:r>
            <a:endParaRPr lang="en-US" sz="850">
              <a:cs typeface="Segoe UI"/>
            </a:endParaRPr>
          </a:p>
          <a:p>
            <a:endParaRPr lang="en-US" sz="850">
              <a:latin typeface="Segoe UI"/>
              <a:cs typeface="Segoe UI"/>
            </a:endParaRPr>
          </a:p>
          <a:p>
            <a:r>
              <a:rPr lang="en-US" sz="850">
                <a:latin typeface="Segoe UI"/>
                <a:cs typeface="Segoe UI"/>
              </a:rPr>
              <a:t>At their most basic level, TTRPGs bring people together to improvise a story. You've probably seen photos like this one before. These are characters from Netflix's </a:t>
            </a:r>
            <a:r>
              <a:rPr lang="en-US" sz="850" i="1" u="sng">
                <a:latin typeface="Segoe UI"/>
                <a:cs typeface="Segoe UI"/>
              </a:rPr>
              <a:t>Stranger Things</a:t>
            </a:r>
            <a:r>
              <a:rPr lang="en-US" sz="850">
                <a:latin typeface="Segoe UI"/>
                <a:cs typeface="Segoe UI"/>
              </a:rPr>
              <a:t> playing Dungeons and Dragons, and while usually table-top roleplaying games like this take place at a literal table-top, these days we also play it online with a virtual table-top, but the game and roles stay the same. </a:t>
            </a:r>
            <a:endParaRPr lang="en-US"/>
          </a:p>
          <a:p>
            <a:endParaRPr lang="en-US"/>
          </a:p>
          <a:p>
            <a:r>
              <a:rPr lang="en-US" sz="850">
                <a:latin typeface="Segoe UI"/>
                <a:cs typeface="Segoe UI"/>
              </a:rPr>
              <a:t>There are two roles people play within the group: the Players, </a:t>
            </a:r>
            <a:r>
              <a:rPr lang="en-US" sz="850" b="1">
                <a:latin typeface="Segoe UI"/>
                <a:cs typeface="Segoe UI"/>
              </a:rPr>
              <a:t>&lt;click&gt;</a:t>
            </a:r>
            <a:r>
              <a:rPr lang="en-US" sz="850">
                <a:latin typeface="Segoe UI"/>
                <a:cs typeface="Segoe UI"/>
              </a:rPr>
              <a:t> and the Main Storyteller </a:t>
            </a:r>
            <a:r>
              <a:rPr lang="en-US" sz="850" b="1">
                <a:latin typeface="Segoe UI"/>
                <a:cs typeface="Segoe UI"/>
              </a:rPr>
              <a:t>&lt;click&gt;</a:t>
            </a:r>
            <a:r>
              <a:rPr lang="en-US" sz="850">
                <a:latin typeface="Segoe UI"/>
                <a:cs typeface="Segoe UI"/>
              </a:rPr>
              <a:t> (also known as the Game Master or GM, but here we’ll use the phrase Main Storyteller).</a:t>
            </a:r>
          </a:p>
          <a:p>
            <a:endParaRPr lang="en-US" sz="850">
              <a:latin typeface="Segoe UI"/>
              <a:cs typeface="Segoe UI"/>
            </a:endParaRPr>
          </a:p>
          <a:p>
            <a:r>
              <a:rPr lang="en-US" sz="850">
                <a:latin typeface="Segoe UI"/>
                <a:cs typeface="Segoe UI"/>
              </a:rPr>
              <a:t>In this image, the Main Storyteller has a book propped up in front of them and many resources they're using to help tell a story, and all the players have papers and binders in front of them to keep track of information about their characters.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a:latin typeface="Segoe UI"/>
                <a:cs typeface="Segoe UI"/>
              </a:rPr>
              <a: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a:latin typeface="Segoe UI"/>
                <a:cs typeface="Segoe UI"/>
              </a:rPr>
              <a:t>Nina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7/12/2023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113142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&lt;nina&gt;</a:t>
            </a:r>
            <a:endParaRPr lang="en-US" sz="850">
              <a:solidFill>
                <a:srgbClr val="000000"/>
              </a:solidFill>
              <a:latin typeface="Segoe UI"/>
              <a:cs typeface="Segoe UI"/>
            </a:endParaRPr>
          </a:p>
          <a:p>
            <a:r>
              <a:rPr lang="en-US" sz="800">
                <a:solidFill>
                  <a:srgbClr val="000000"/>
                </a:solidFill>
                <a:latin typeface="Calibri"/>
                <a:cs typeface="Calibri"/>
              </a:rPr>
              <a:t>To get a little more specific, here’s</a:t>
            </a:r>
            <a:r>
              <a:rPr lang="en-US" sz="800" b="0" i="0">
                <a:solidFill>
                  <a:srgbClr val="000000"/>
                </a:solidFill>
                <a:effectLst/>
                <a:latin typeface="Calibri"/>
                <a:cs typeface="Calibri"/>
              </a:rPr>
              <a:t> a quick breakdown if you’re new to the concept of a table top role playing game.</a:t>
            </a:r>
            <a:endParaRPr lang="en-US" sz="850">
              <a:cs typeface="Segoe UI"/>
            </a:endParaRPr>
          </a:p>
          <a:p>
            <a:pPr algn="l" rtl="0" fontAlgn="base"/>
            <a:r>
              <a:rPr lang="en-US" sz="800" b="1" i="0">
                <a:solidFill>
                  <a:srgbClr val="000000"/>
                </a:solidFill>
                <a:effectLst/>
                <a:latin typeface="Calibri"/>
                <a:cs typeface="Calibri"/>
              </a:rPr>
              <a:t>&lt;click&gt;</a:t>
            </a:r>
            <a:endParaRPr lang="en-US" sz="800" b="1" i="0">
              <a:solidFill>
                <a:srgbClr val="000000"/>
              </a:solidFill>
              <a:effectLst/>
              <a:latin typeface="Calibri"/>
              <a:ea typeface="Calibri"/>
              <a:cs typeface="Calibri"/>
            </a:endParaRPr>
          </a:p>
          <a:p>
            <a:pPr fontAlgn="base">
              <a:defRPr/>
            </a:pPr>
            <a:r>
              <a:rPr lang="en-US" sz="800" b="0" i="0">
                <a:solidFill>
                  <a:srgbClr val="000000"/>
                </a:solidFill>
                <a:effectLst/>
                <a:latin typeface="Calibri"/>
                <a:cs typeface="Calibri"/>
              </a:rPr>
              <a:t>Each </a:t>
            </a:r>
            <a:r>
              <a:rPr lang="en-US" sz="800">
                <a:solidFill>
                  <a:srgbClr val="000000"/>
                </a:solidFill>
                <a:latin typeface="Calibri"/>
                <a:cs typeface="Calibri"/>
              </a:rPr>
              <a:t>person </a:t>
            </a:r>
            <a:r>
              <a:rPr lang="en-US" sz="800" b="0" i="0">
                <a:solidFill>
                  <a:srgbClr val="000000"/>
                </a:solidFill>
                <a:effectLst/>
                <a:latin typeface="Calibri"/>
                <a:cs typeface="Calibri"/>
              </a:rPr>
              <a:t>has one responsibility</a:t>
            </a:r>
            <a:r>
              <a:rPr lang="en-US" sz="800">
                <a:solidFill>
                  <a:srgbClr val="000000"/>
                </a:solidFill>
                <a:latin typeface="Calibri"/>
                <a:cs typeface="Calibri"/>
              </a:rPr>
              <a:t>: </a:t>
            </a:r>
            <a:r>
              <a:rPr lang="en-US" sz="800" b="0" i="0">
                <a:solidFill>
                  <a:srgbClr val="000000"/>
                </a:solidFill>
                <a:effectLst/>
                <a:latin typeface="Calibri"/>
                <a:cs typeface="Calibri"/>
              </a:rPr>
              <a:t>playing one character in the world.</a:t>
            </a:r>
            <a:r>
              <a:rPr lang="en-US" sz="800" b="1" i="0">
                <a:solidFill>
                  <a:srgbClr val="000000"/>
                </a:solidFill>
                <a:effectLst/>
                <a:latin typeface="Calibri"/>
                <a:cs typeface="Calibri"/>
              </a:rPr>
              <a:t> </a:t>
            </a:r>
            <a:r>
              <a:rPr lang="en-US" sz="800" b="0" i="0">
                <a:solidFill>
                  <a:srgbClr val="000000"/>
                </a:solidFill>
                <a:effectLst/>
                <a:latin typeface="Calibri"/>
                <a:cs typeface="Calibri"/>
              </a:rPr>
              <a:t>These are the “main characters” of the story, </a:t>
            </a:r>
            <a:r>
              <a:rPr lang="en-US" sz="800" b="1" i="0">
                <a:solidFill>
                  <a:srgbClr val="000000"/>
                </a:solidFill>
                <a:effectLst/>
                <a:latin typeface="Calibri"/>
                <a:cs typeface="Calibri"/>
              </a:rPr>
              <a:t>&lt;click&gt;</a:t>
            </a:r>
            <a:endParaRPr lang="en-US" sz="800" b="1" i="0">
              <a:solidFill>
                <a:srgbClr val="000000"/>
              </a:solidFill>
              <a:effectLst/>
              <a:latin typeface="Calibri"/>
              <a:ea typeface="Calibri"/>
              <a:cs typeface="Calibri"/>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800" b="0" i="0">
                <a:solidFill>
                  <a:srgbClr val="000000"/>
                </a:solidFill>
                <a:effectLst/>
                <a:latin typeface="Calibri"/>
                <a:cs typeface="Calibri"/>
              </a:rPr>
              <a:t>they have agency in the sandbox of the world, </a:t>
            </a:r>
            <a:r>
              <a:rPr lang="en-US" sz="800" b="1" i="0">
                <a:solidFill>
                  <a:srgbClr val="000000"/>
                </a:solidFill>
                <a:effectLst/>
                <a:latin typeface="Calibri"/>
                <a:cs typeface="Calibri"/>
              </a:rPr>
              <a:t>&lt;click&gt;</a:t>
            </a:r>
            <a:endParaRPr lang="en-US" sz="800" b="1" i="0">
              <a:solidFill>
                <a:srgbClr val="000000"/>
              </a:solidFill>
              <a:effectLst/>
              <a:latin typeface="Calibri"/>
              <a:ea typeface="Calibri"/>
              <a:cs typeface="Calibri"/>
            </a:endParaRPr>
          </a:p>
          <a:p>
            <a:pPr fontAlgn="base">
              <a:defRPr/>
            </a:pPr>
            <a:r>
              <a:rPr lang="en-US" sz="800" b="0" i="0">
                <a:solidFill>
                  <a:srgbClr val="000000"/>
                </a:solidFill>
                <a:effectLst/>
                <a:latin typeface="Calibri"/>
                <a:cs typeface="Calibri"/>
              </a:rPr>
              <a:t>and while they don’t know what happens next in the story, they have a large degree of freedom to make decisions in this fictional world. </a:t>
            </a:r>
            <a:r>
              <a:rPr lang="en-US" sz="800" b="1" i="0">
                <a:solidFill>
                  <a:srgbClr val="000000"/>
                </a:solidFill>
                <a:effectLst/>
                <a:latin typeface="Calibri"/>
                <a:cs typeface="Calibri"/>
              </a:rPr>
              <a:t>&lt;click&gt;</a:t>
            </a:r>
            <a:r>
              <a:rPr lang="en-US" sz="800" b="1">
                <a:solidFill>
                  <a:srgbClr val="000000"/>
                </a:solidFill>
                <a:latin typeface="Calibri"/>
                <a:cs typeface="Calibri"/>
              </a:rPr>
              <a:t> </a:t>
            </a:r>
            <a:endParaRPr lang="en-US" sz="800" b="1" i="0">
              <a:solidFill>
                <a:srgbClr val="000000"/>
              </a:solidFill>
              <a:effectLst/>
              <a:latin typeface="Calibri" panose="020F0502020204030204" pitchFamily="34" charset="0"/>
              <a:cs typeface="Calibri"/>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800" b="0" i="0">
                <a:solidFill>
                  <a:srgbClr val="000000"/>
                </a:solidFill>
                <a:effectLst/>
                <a:latin typeface="Calibri"/>
                <a:cs typeface="Calibri"/>
              </a:rPr>
              <a:t>They make decisions by playing the role of character, and because it’s fun, players often separate their “character’s” knowledge from their own player knowledge for some situational irony and often comedy.</a:t>
            </a:r>
            <a:endParaRPr lang="en-US" sz="800" b="0" i="0">
              <a:solidFill>
                <a:srgbClr val="000000"/>
              </a:solidFill>
              <a:effectLst/>
              <a:latin typeface="Calibri"/>
              <a:ea typeface="Calibri"/>
              <a:cs typeface="Calibri"/>
            </a:endParaRPr>
          </a:p>
          <a:p>
            <a:pPr marL="0" marR="0" lvl="0" indent="0" algn="l" defTabSz="914367" rtl="0" eaLnBrk="1" fontAlgn="base" latinLnBrk="0" hangingPunct="1">
              <a:lnSpc>
                <a:spcPct val="90000"/>
              </a:lnSpc>
              <a:spcBef>
                <a:spcPts val="0"/>
              </a:spcBef>
              <a:spcAft>
                <a:spcPts val="333"/>
              </a:spcAft>
              <a:buClrTx/>
              <a:buSzTx/>
              <a:buFontTx/>
              <a:buNone/>
              <a:tabLst/>
              <a:defRPr/>
            </a:pPr>
            <a:endParaRPr lang="en-US" sz="800" b="0" i="0">
              <a:solidFill>
                <a:srgbClr val="000000"/>
              </a:solidFill>
              <a:effectLst/>
              <a:latin typeface="Calibri" panose="020F0502020204030204" pitchFamily="34" charset="0"/>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800" b="0" i="0">
                <a:solidFill>
                  <a:srgbClr val="000000"/>
                </a:solidFill>
                <a:effectLst/>
                <a:latin typeface="Calibri"/>
                <a:cs typeface="Calibri"/>
              </a:rPr>
              <a:t>On the other hand the Main Storyteller has more responsibilities: </a:t>
            </a:r>
            <a:r>
              <a:rPr lang="en-US" sz="800" b="1" i="0">
                <a:solidFill>
                  <a:srgbClr val="000000"/>
                </a:solidFill>
                <a:effectLst/>
                <a:latin typeface="Calibri"/>
                <a:cs typeface="Calibri"/>
              </a:rPr>
              <a:t>&lt;click&gt;</a:t>
            </a:r>
            <a:endParaRPr lang="en-US" sz="800" b="1" i="0">
              <a:solidFill>
                <a:srgbClr val="000000"/>
              </a:solidFill>
              <a:effectLst/>
              <a:latin typeface="Calibri"/>
              <a:ea typeface="Calibri"/>
              <a:cs typeface="Calibri"/>
            </a:endParaRPr>
          </a:p>
          <a:p>
            <a:pPr fontAlgn="base">
              <a:defRPr/>
            </a:pPr>
            <a:r>
              <a:rPr lang="en-US" sz="800" b="0" i="0">
                <a:solidFill>
                  <a:srgbClr val="000000"/>
                </a:solidFill>
                <a:effectLst/>
                <a:latin typeface="Calibri"/>
                <a:cs typeface="Calibri"/>
              </a:rPr>
              <a:t>They run the entire world and all its other non-player characters</a:t>
            </a:r>
            <a:r>
              <a:rPr lang="en-US" sz="800">
                <a:solidFill>
                  <a:srgbClr val="000000"/>
                </a:solidFill>
                <a:latin typeface="Calibri"/>
                <a:cs typeface="Calibri"/>
              </a:rPr>
              <a:t>, </a:t>
            </a:r>
            <a:r>
              <a:rPr lang="en-US" sz="800" b="1" i="0">
                <a:solidFill>
                  <a:srgbClr val="000000"/>
                </a:solidFill>
                <a:effectLst/>
                <a:latin typeface="Calibri"/>
                <a:cs typeface="Calibri"/>
              </a:rPr>
              <a:t>&lt;click&gt;</a:t>
            </a:r>
            <a:endParaRPr lang="en-US" sz="800" b="1" i="0">
              <a:solidFill>
                <a:srgbClr val="000000"/>
              </a:solidFill>
              <a:effectLst/>
              <a:latin typeface="Calibri"/>
              <a:ea typeface="Calibri"/>
              <a:cs typeface="Calibri"/>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800" b="0" i="0">
                <a:solidFill>
                  <a:srgbClr val="000000"/>
                </a:solidFill>
                <a:effectLst/>
                <a:latin typeface="Calibri"/>
                <a:cs typeface="Calibri"/>
              </a:rPr>
              <a:t>manage the goings on of the sandbox and its plot,</a:t>
            </a:r>
            <a:r>
              <a:rPr lang="en-US" sz="800" b="1" i="0">
                <a:solidFill>
                  <a:srgbClr val="000000"/>
                </a:solidFill>
                <a:effectLst/>
                <a:latin typeface="Calibri"/>
                <a:cs typeface="Calibri"/>
              </a:rPr>
              <a:t>&lt;click&gt;</a:t>
            </a:r>
            <a:endParaRPr lang="en-US" sz="800" b="1" i="0">
              <a:solidFill>
                <a:srgbClr val="000000"/>
              </a:solidFill>
              <a:effectLst/>
              <a:latin typeface="Calibri"/>
              <a:ea typeface="Calibri"/>
              <a:cs typeface="Calibri"/>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800" b="0" i="0">
                <a:solidFill>
                  <a:srgbClr val="000000"/>
                </a:solidFill>
                <a:effectLst/>
                <a:latin typeface="Calibri"/>
                <a:cs typeface="Calibri"/>
              </a:rPr>
              <a:t>prepare for the many possible decisions the players could make, </a:t>
            </a:r>
            <a:r>
              <a:rPr lang="en-US" sz="800" b="1" i="0">
                <a:solidFill>
                  <a:srgbClr val="000000"/>
                </a:solidFill>
                <a:effectLst/>
                <a:latin typeface="Calibri"/>
                <a:cs typeface="Calibri"/>
              </a:rPr>
              <a:t>&lt;click&gt;</a:t>
            </a:r>
            <a:endParaRPr lang="en-US" sz="800" b="1" i="0">
              <a:solidFill>
                <a:srgbClr val="000000"/>
              </a:solidFill>
              <a:effectLst/>
              <a:latin typeface="Calibri"/>
              <a:ea typeface="Calibri"/>
              <a:cs typeface="Calibri"/>
            </a:endParaRPr>
          </a:p>
          <a:p>
            <a:pPr fontAlgn="base">
              <a:defRPr/>
            </a:pPr>
            <a:r>
              <a:rPr lang="en-US" sz="800">
                <a:solidFill>
                  <a:srgbClr val="000000"/>
                </a:solidFill>
                <a:latin typeface="Calibri"/>
                <a:cs typeface="Calibri"/>
              </a:rPr>
              <a:t>and make</a:t>
            </a:r>
            <a:r>
              <a:rPr lang="en-US" sz="800" b="0" i="0">
                <a:solidFill>
                  <a:srgbClr val="000000"/>
                </a:solidFill>
                <a:effectLst/>
                <a:latin typeface="Calibri"/>
                <a:cs typeface="Calibri"/>
              </a:rPr>
              <a:t> decisions consistently about rules and story.</a:t>
            </a:r>
            <a:r>
              <a:rPr lang="en-US" sz="800">
                <a:solidFill>
                  <a:srgbClr val="000000"/>
                </a:solidFill>
                <a:latin typeface="Calibri"/>
                <a:cs typeface="Calibri"/>
              </a:rPr>
              <a:t> </a:t>
            </a:r>
            <a:endParaRPr lang="en-US" sz="800">
              <a:solidFill>
                <a:srgbClr val="000000"/>
              </a:solidFill>
              <a:latin typeface="Calibri"/>
              <a:ea typeface="Calibri"/>
              <a:cs typeface="Calibri"/>
            </a:endParaRPr>
          </a:p>
          <a:p>
            <a:pPr>
              <a:defRPr/>
            </a:pPr>
            <a:r>
              <a:rPr lang="en-US" sz="800" b="0" i="0">
                <a:solidFill>
                  <a:srgbClr val="000000"/>
                </a:solidFill>
                <a:effectLst/>
                <a:latin typeface="Calibri"/>
                <a:cs typeface="Calibri"/>
              </a:rPr>
              <a:t>The Main Storyteller is a referee in some cases, but not necessarily an adversary or opponent</a:t>
            </a:r>
            <a:r>
              <a:rPr lang="en-US" sz="800">
                <a:solidFill>
                  <a:srgbClr val="000000"/>
                </a:solidFill>
                <a:latin typeface="Calibri"/>
                <a:cs typeface="Calibri"/>
              </a:rPr>
              <a:t>. Though</a:t>
            </a:r>
            <a:r>
              <a:rPr lang="en-US" sz="800" b="0" i="0">
                <a:solidFill>
                  <a:srgbClr val="000000"/>
                </a:solidFill>
                <a:effectLst/>
                <a:latin typeface="Calibri"/>
                <a:cs typeface="Calibri"/>
              </a:rPr>
              <a:t> Main Storyteller does play as the enemies of the </a:t>
            </a:r>
            <a:r>
              <a:rPr lang="en-US" sz="800">
                <a:solidFill>
                  <a:srgbClr val="000000"/>
                </a:solidFill>
                <a:latin typeface="Calibri"/>
                <a:cs typeface="Calibri"/>
              </a:rPr>
              <a:t>players</a:t>
            </a:r>
            <a:r>
              <a:rPr lang="en-US" sz="800" b="0" i="0">
                <a:solidFill>
                  <a:srgbClr val="000000"/>
                </a:solidFill>
                <a:effectLst/>
                <a:latin typeface="Calibri"/>
                <a:cs typeface="Calibri"/>
              </a:rPr>
              <a:t> in combat situations.</a:t>
            </a:r>
            <a:endParaRPr lang="en-US"/>
          </a:p>
          <a:p>
            <a:pPr marL="0" marR="0" lvl="0" indent="0" algn="l" defTabSz="914367" rtl="0" eaLnBrk="1" fontAlgn="base" latinLnBrk="0" hangingPunct="1">
              <a:lnSpc>
                <a:spcPct val="90000"/>
              </a:lnSpc>
              <a:spcBef>
                <a:spcPts val="0"/>
              </a:spcBef>
              <a:spcAft>
                <a:spcPts val="333"/>
              </a:spcAft>
              <a:buClrTx/>
              <a:buSzTx/>
              <a:buFontTx/>
              <a:buNone/>
              <a:tabLst/>
              <a:defRPr/>
            </a:pPr>
            <a:endParaRPr lang="en-US" sz="800" b="0" i="0">
              <a:solidFill>
                <a:srgbClr val="000000"/>
              </a:solidFill>
              <a:effectLst/>
              <a:latin typeface="Calibri" panose="020F0502020204030204" pitchFamily="34" charset="0"/>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800" b="0" i="0">
                <a:solidFill>
                  <a:srgbClr val="000000"/>
                </a:solidFill>
                <a:effectLst/>
                <a:latin typeface="Calibri"/>
                <a:cs typeface="Calibri"/>
              </a:rPr>
              <a:t>The Main Storyteller has an idea of the fictional world in their mind, and they create mysteries, monsters, and marvels throughout the world. But the Main Storyteller doesn’t do this alone. </a:t>
            </a:r>
            <a:r>
              <a:rPr lang="en-US" sz="800" b="1">
                <a:solidFill>
                  <a:srgbClr val="000000"/>
                </a:solidFill>
                <a:latin typeface="Calibri"/>
                <a:cs typeface="Calibri"/>
              </a:rPr>
              <a:t>&lt;click&gt;</a:t>
            </a:r>
            <a:endParaRPr lang="en-US" sz="800" b="1" i="0">
              <a:solidFill>
                <a:srgbClr val="000000"/>
              </a:solidFill>
              <a:effectLst/>
              <a:latin typeface="Calibri"/>
              <a:ea typeface="Calibri"/>
              <a:cs typeface="Calibri"/>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800" b="0" i="0">
                <a:solidFill>
                  <a:srgbClr val="000000"/>
                </a:solidFill>
                <a:effectLst/>
                <a:latin typeface="Calibri"/>
                <a:cs typeface="Calibri"/>
              </a:rPr>
              <a:t>Since the player’s characters have their own agency, the Main Storyteller must balance their storytelling job with refereeing. Both roles co-create in the world. </a:t>
            </a:r>
            <a:r>
              <a:rPr lang="en-US" sz="800" b="1" i="0">
                <a:solidFill>
                  <a:srgbClr val="000000"/>
                </a:solidFill>
                <a:effectLst/>
                <a:latin typeface="Calibri"/>
                <a:cs typeface="Calibri"/>
              </a:rPr>
              <a:t>&lt;click&gt;</a:t>
            </a:r>
            <a:endParaRPr lang="en-US" sz="800" b="1" i="0">
              <a:solidFill>
                <a:srgbClr val="000000"/>
              </a:solidFill>
              <a:effectLst/>
              <a:latin typeface="Calibri"/>
              <a:ea typeface="Calibri"/>
              <a:cs typeface="Calibri"/>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800" b="0" i="0">
                <a:solidFill>
                  <a:srgbClr val="000000"/>
                </a:solidFill>
                <a:effectLst/>
                <a:latin typeface="Calibri"/>
                <a:cs typeface="Calibri"/>
              </a:rPr>
              <a:t>If a player does something unexpected, what happens next? Both roles improvise within the fictional world. </a:t>
            </a:r>
            <a:br>
              <a:rPr lang="en-US" sz="800" b="0" i="0">
                <a:effectLst/>
                <a:latin typeface="Calibri"/>
                <a:cs typeface="Calibri"/>
              </a:rPr>
            </a:br>
            <a:endParaRPr lang="en-US" sz="800" b="1" i="0">
              <a:solidFill>
                <a:srgbClr val="000000"/>
              </a:solidFill>
              <a:effectLst/>
              <a:latin typeface="Calibri"/>
              <a:cs typeface="Calibri"/>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800" b="0" i="0">
                <a:solidFill>
                  <a:srgbClr val="000000"/>
                </a:solidFill>
                <a:effectLst/>
                <a:latin typeface="Calibri"/>
                <a:cs typeface="Calibri"/>
              </a:rPr>
              <a:t>The Main Storyteller is tasked with both enabling creativity and cooperation, as well as providing the challenges, but everyone in the world helps tell the story.</a:t>
            </a:r>
            <a:r>
              <a:rPr lang="en-US" sz="800" b="1" i="0">
                <a:solidFill>
                  <a:srgbClr val="000000"/>
                </a:solidFill>
                <a:effectLst/>
                <a:latin typeface="Calibri"/>
                <a:cs typeface="Calibri"/>
              </a:rPr>
              <a:t> &lt;click&gt;</a:t>
            </a:r>
            <a:endParaRPr lang="en-US" sz="800" b="1" i="0">
              <a:solidFill>
                <a:srgbClr val="000000"/>
              </a:solidFill>
              <a:effectLst/>
              <a:latin typeface="Calibri"/>
              <a:ea typeface="Calibri"/>
              <a:cs typeface="Calibri"/>
            </a:endParaRPr>
          </a:p>
          <a:p>
            <a:pPr algn="l" rtl="0" fontAlgn="base"/>
            <a:r>
              <a:rPr lang="en-US" sz="800" b="0" i="0">
                <a:solidFill>
                  <a:srgbClr val="000000"/>
                </a:solidFill>
                <a:effectLst/>
                <a:latin typeface="Calibri"/>
                <a:cs typeface="Calibri"/>
              </a:rPr>
              <a:t>Everyone at the table works together to design goals, to agree on and follow rules, and to provide the psychological safety that fosters innovation and fun.</a:t>
            </a:r>
          </a:p>
          <a:p>
            <a:pPr algn="l" rtl="0" fontAlgn="base"/>
            <a:endParaRPr lang="en-US" sz="800" b="0" i="0">
              <a:solidFill>
                <a:srgbClr val="000000"/>
              </a:solidFill>
              <a:effectLst/>
              <a:latin typeface="Calibri"/>
              <a:ea typeface="Calibri"/>
              <a:cs typeface="Calibri"/>
            </a:endParaRPr>
          </a:p>
          <a:p>
            <a:pPr algn="l" rtl="0" fontAlgn="base"/>
            <a:r>
              <a:rPr lang="en-US" sz="800" b="0" i="0">
                <a:solidFill>
                  <a:srgbClr val="000000"/>
                </a:solidFill>
                <a:effectLst/>
                <a:latin typeface="Calibri"/>
                <a:ea typeface="Calibri"/>
                <a:cs typeface="Calibri"/>
              </a:rPr>
              <a:t>Now that we’ve introduced role-playing games and the metaphor we’ll be using today between gaming and business, I’ll turn it over to William to talk about </a:t>
            </a:r>
            <a:r>
              <a:rPr lang="en-US" sz="800">
                <a:solidFill>
                  <a:srgbClr val="000000"/>
                </a:solidFill>
                <a:latin typeface="Calibri"/>
                <a:ea typeface="Calibri"/>
                <a:cs typeface="Calibri"/>
              </a:rPr>
              <a:t>Teamwork</a:t>
            </a:r>
            <a:r>
              <a:rPr lang="en-US" sz="800" b="0" i="0">
                <a:solidFill>
                  <a:srgbClr val="000000"/>
                </a:solidFill>
                <a:effectLst/>
                <a:latin typeface="Calibri"/>
                <a:ea typeface="Calibri"/>
                <a:cs typeface="Calibri"/>
              </a:rPr>
              <a: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7/12/2023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214460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900">
                <a:effectLst/>
                <a:latin typeface="Calibri"/>
                <a:cs typeface="Calibri"/>
              </a:rPr>
              <a:t>&lt;william&gt;</a:t>
            </a:r>
          </a:p>
          <a:p>
            <a:r>
              <a:rPr lang="en-US" sz="1800">
                <a:latin typeface="Calibri"/>
                <a:cs typeface="Calibri"/>
              </a:rPr>
              <a:t>Let’s talk about what we can learn about team dynamics from tabletop roleplaying games, including the value of veteran leadership, team motivation, problem solving, and conflict resolution.</a:t>
            </a:r>
          </a:p>
          <a:p>
            <a:endParaRPr lang="en-US" sz="180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7/12/2023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455670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100">
                <a:effectLst/>
                <a:latin typeface="Calibri"/>
                <a:cs typeface="Calibri"/>
              </a:rPr>
              <a:t>&lt;william&gt;</a:t>
            </a:r>
          </a:p>
          <a:p>
            <a:pPr rtl="0" fontAlgn="ctr">
              <a:spcBef>
                <a:spcPts val="0"/>
              </a:spcBef>
              <a:spcAft>
                <a:spcPts val="0"/>
              </a:spcAft>
              <a:buFont typeface="Arial" panose="020B0604020202020204" pitchFamily="34" charset="0"/>
              <a:buNone/>
            </a:pPr>
            <a:r>
              <a:rPr lang="en-US" sz="1100">
                <a:effectLst/>
                <a:latin typeface="Calibri"/>
                <a:cs typeface="Calibri"/>
              </a:rPr>
              <a:t>Here’s where we get into some of our favorite parallels between professional teamwork and cooperative storytelling at the gaming table.</a:t>
            </a:r>
          </a:p>
          <a:p>
            <a:pPr rtl="0" fontAlgn="ctr">
              <a:spcBef>
                <a:spcPts val="0"/>
              </a:spcBef>
              <a:spcAft>
                <a:spcPts val="0"/>
              </a:spcAft>
              <a:buFont typeface="Arial" panose="020B0604020202020204" pitchFamily="34" charset="0"/>
              <a:buNone/>
            </a:pPr>
            <a:r>
              <a:rPr lang="en-US" sz="1100">
                <a:effectLst/>
                <a:latin typeface="Calibri"/>
                <a:cs typeface="Calibri"/>
              </a:rPr>
              <a:t>&lt;click&gt;</a:t>
            </a:r>
          </a:p>
          <a:p>
            <a:pPr rtl="0" fontAlgn="ctr">
              <a:spcBef>
                <a:spcPts val="0"/>
              </a:spcBef>
              <a:spcAft>
                <a:spcPts val="0"/>
              </a:spcAft>
              <a:buFont typeface="Arial" panose="020B0604020202020204" pitchFamily="34" charset="0"/>
              <a:buNone/>
            </a:pPr>
            <a:r>
              <a:rPr lang="en-US" sz="1100">
                <a:effectLst/>
                <a:latin typeface="Calibri"/>
                <a:cs typeface="Calibri"/>
              </a:rPr>
              <a:t>First, Good teams combine veteran leadership with newcomers.</a:t>
            </a:r>
          </a:p>
          <a:p>
            <a:pPr marL="742950" lvl="1" indent="-285750" fontAlgn="ctr">
              <a:spcAft>
                <a:spcPts val="0"/>
              </a:spcAft>
              <a:buFont typeface="Courier New" panose="02070309020205020404" pitchFamily="49" charset="0"/>
              <a:buChar char="o"/>
            </a:pPr>
            <a:r>
              <a:rPr lang="en-US" sz="1100">
                <a:latin typeface="Calibri"/>
                <a:cs typeface="Calibri"/>
              </a:rPr>
              <a:t>When playing a TTRPG, </a:t>
            </a:r>
            <a:r>
              <a:rPr lang="en-US" sz="1100">
                <a:effectLst/>
                <a:latin typeface="Calibri"/>
                <a:cs typeface="Calibri"/>
              </a:rPr>
              <a:t>the </a:t>
            </a:r>
            <a:r>
              <a:rPr lang="en-US" sz="1100">
                <a:latin typeface="Calibri"/>
                <a:cs typeface="Calibri"/>
              </a:rPr>
              <a:t>Main Storyteller</a:t>
            </a:r>
            <a:r>
              <a:rPr lang="en-US" sz="1100">
                <a:effectLst/>
                <a:latin typeface="Calibri"/>
                <a:cs typeface="Calibri"/>
              </a:rPr>
              <a:t> could easily become a bottleneck for </a:t>
            </a:r>
            <a:r>
              <a:rPr lang="en-US" sz="1100">
                <a:latin typeface="Calibri"/>
                <a:cs typeface="Calibri"/>
              </a:rPr>
              <a:t>new players. If new players ask only the Main Storyteller about game rules, everyone suffers because the game slows down. But if </a:t>
            </a:r>
            <a:r>
              <a:rPr lang="en-US" sz="1100">
                <a:effectLst/>
                <a:latin typeface="Calibri"/>
                <a:cs typeface="Calibri"/>
              </a:rPr>
              <a:t>veteran team members are present, willing, and able to help newcomers</a:t>
            </a:r>
            <a:r>
              <a:rPr lang="en-US" sz="1100">
                <a:latin typeface="Calibri"/>
                <a:cs typeface="Calibri"/>
              </a:rPr>
              <a:t>, then the load is distributed around the team. The Main Storyteller can focus on guiding the story while veteran team members show new players the ropes.</a:t>
            </a:r>
            <a:endParaRPr lang="en-US" sz="1100">
              <a:effectLst/>
              <a:latin typeface="Calibri"/>
              <a:cs typeface="Calibri"/>
            </a:endParaRPr>
          </a:p>
          <a:p>
            <a:pPr marL="742950" lvl="1" indent="-285750" fontAlgn="ctr">
              <a:spcAft>
                <a:spcPts val="0"/>
              </a:spcAft>
              <a:buFont typeface="Courier New" panose="02070309020205020404" pitchFamily="49" charset="0"/>
              <a:buChar char="o"/>
            </a:pPr>
            <a:r>
              <a:rPr lang="en-US" sz="1100">
                <a:effectLst/>
                <a:latin typeface="Calibri"/>
                <a:cs typeface="Calibri"/>
              </a:rPr>
              <a:t>On an engineering team, a single manager or even a senior technical lead will become a bottleneck for questions and how-</a:t>
            </a:r>
            <a:r>
              <a:rPr lang="en-US" sz="1100" err="1">
                <a:effectLst/>
                <a:latin typeface="Calibri"/>
                <a:cs typeface="Calibri"/>
              </a:rPr>
              <a:t>to's</a:t>
            </a:r>
            <a:r>
              <a:rPr lang="en-US" sz="1100">
                <a:effectLst/>
                <a:latin typeface="Calibri"/>
                <a:cs typeface="Calibri"/>
              </a:rPr>
              <a:t>. It's better if more experienced members of the team, even if they aren't technical leads or principal architects, are able to walk </a:t>
            </a:r>
            <a:r>
              <a:rPr lang="en-US" sz="1100" err="1">
                <a:effectLst/>
                <a:latin typeface="Calibri"/>
                <a:cs typeface="Calibri"/>
              </a:rPr>
              <a:t>devs</a:t>
            </a:r>
            <a:r>
              <a:rPr lang="en-US" sz="1100">
                <a:effectLst/>
                <a:latin typeface="Calibri"/>
                <a:cs typeface="Calibri"/>
              </a:rPr>
              <a:t> through organizational processes, including codebases</a:t>
            </a:r>
            <a:r>
              <a:rPr lang="en-US" sz="1100">
                <a:latin typeface="Calibri"/>
                <a:cs typeface="Calibri"/>
              </a:rPr>
              <a:t> and</a:t>
            </a:r>
            <a:r>
              <a:rPr lang="en-US" sz="1100">
                <a:effectLst/>
                <a:latin typeface="Calibri"/>
                <a:cs typeface="Calibri"/>
              </a:rPr>
              <a:t> architecture.</a:t>
            </a:r>
            <a:r>
              <a:rPr lang="en-US" sz="1100">
                <a:latin typeface="Calibri"/>
                <a:cs typeface="Calibri"/>
              </a:rPr>
              <a:t> </a:t>
            </a:r>
            <a:endParaRPr lang="en-US" sz="1100">
              <a:effectLst/>
              <a:latin typeface="Calibri" panose="020F0502020204030204" pitchFamily="34" charset="0"/>
              <a:cs typeface="Calibri"/>
            </a:endParaRPr>
          </a:p>
          <a:p>
            <a:pPr marL="742950" lvl="1" indent="-285750" fontAlgn="ctr">
              <a:spcAft>
                <a:spcPts val="0"/>
              </a:spcAft>
              <a:buFont typeface="Courier New" panose="02070309020205020404" pitchFamily="49" charset="0"/>
              <a:buChar char="o"/>
              <a:defRPr/>
            </a:pPr>
            <a:r>
              <a:rPr lang="en-US" sz="1100">
                <a:effectLst/>
                <a:latin typeface="Calibri"/>
                <a:cs typeface="Calibri"/>
              </a:rPr>
              <a:t>Team members might not feel comfortable asking "dumb" questions all the way up the chain, and would rather</a:t>
            </a:r>
            <a:r>
              <a:rPr lang="en-US" sz="1100">
                <a:latin typeface="Calibri"/>
                <a:cs typeface="Calibri"/>
              </a:rPr>
              <a:t> use a peer as a sounding board</a:t>
            </a:r>
            <a:r>
              <a:rPr lang="en-US" sz="1100">
                <a:effectLst/>
                <a:latin typeface="Calibri"/>
                <a:cs typeface="Calibri"/>
              </a:rPr>
              <a:t>.</a:t>
            </a:r>
            <a:r>
              <a:rPr lang="en-US" sz="1100">
                <a:latin typeface="Calibri"/>
                <a:cs typeface="Calibri"/>
              </a:rPr>
              <a:t> </a:t>
            </a:r>
            <a:r>
              <a:rPr lang="en-US" sz="1100">
                <a:effectLst/>
                <a:latin typeface="Calibri"/>
                <a:cs typeface="Calibri"/>
              </a:rPr>
              <a:t> </a:t>
            </a:r>
            <a:r>
              <a:rPr lang="en-US" sz="1100">
                <a:latin typeface="Calibri"/>
                <a:cs typeface="Calibri"/>
              </a:rPr>
              <a:t>Not to mention</a:t>
            </a:r>
            <a:r>
              <a:rPr lang="en-US" sz="1100">
                <a:effectLst/>
                <a:latin typeface="Calibri"/>
                <a:cs typeface="Calibri"/>
              </a:rPr>
              <a:t> that this </a:t>
            </a:r>
            <a:r>
              <a:rPr lang="en-US" sz="1100">
                <a:latin typeface="Calibri"/>
                <a:cs typeface="Calibri"/>
              </a:rPr>
              <a:t>also saves</a:t>
            </a:r>
            <a:r>
              <a:rPr lang="en-US" sz="1100">
                <a:effectLst/>
                <a:latin typeface="Calibri"/>
                <a:cs typeface="Calibri"/>
              </a:rPr>
              <a:t> the </a:t>
            </a:r>
            <a:r>
              <a:rPr lang="en-US" sz="1100">
                <a:latin typeface="Calibri"/>
                <a:cs typeface="Calibri"/>
              </a:rPr>
              <a:t>Manager and Main Storyteller </a:t>
            </a:r>
            <a:r>
              <a:rPr lang="en-US" sz="1100">
                <a:effectLst/>
                <a:latin typeface="Calibri"/>
                <a:cs typeface="Calibri"/>
              </a:rPr>
              <a:t>a lot of time.</a:t>
            </a:r>
          </a:p>
          <a:p>
            <a:pPr marL="586105" lvl="0" indent="0" rtl="0" fontAlgn="ctr">
              <a:spcBef>
                <a:spcPts val="0"/>
              </a:spcBef>
              <a:spcAft>
                <a:spcPts val="0"/>
              </a:spcAft>
              <a:buFont typeface="Arial" panose="020B0604020202020204" pitchFamily="34" charset="0"/>
              <a:buNone/>
            </a:pPr>
            <a:r>
              <a:rPr lang="en-US" sz="1100">
                <a:effectLst/>
                <a:latin typeface="Calibri"/>
                <a:cs typeface="Calibri"/>
              </a:rPr>
              <a:t>&lt;click&gt;</a:t>
            </a:r>
          </a:p>
          <a:p>
            <a:pPr marL="742950" lvl="1" indent="-285750" fontAlgn="ctr">
              <a:spcAft>
                <a:spcPts val="0"/>
              </a:spcAft>
              <a:buFont typeface="Courier New" panose="02070309020205020404" pitchFamily="49" charset="0"/>
              <a:buChar char="o"/>
              <a:defRPr/>
            </a:pPr>
            <a:r>
              <a:rPr lang="en-US" sz="1100">
                <a:effectLst/>
                <a:latin typeface="Calibri"/>
                <a:cs typeface="Calibri"/>
              </a:rPr>
              <a:t>Veteran players help establish the accepted tone and tenor of the gaming table and the status meeting. They show not only how to roll the dice, but veterans model behavior. They demonstrate how to interact with the others, how to make requests, where to get the good coffee. Show don’t tell. That </a:t>
            </a:r>
            <a:r>
              <a:rPr lang="en-US" sz="1100">
                <a:latin typeface="Calibri"/>
                <a:cs typeface="Calibri"/>
              </a:rPr>
              <a:t>kind of info doesn't </a:t>
            </a:r>
            <a:r>
              <a:rPr lang="en-US" sz="1100">
                <a:effectLst/>
                <a:latin typeface="Calibri"/>
                <a:cs typeface="Calibri"/>
              </a:rPr>
              <a:t>need to come from management</a:t>
            </a:r>
            <a:r>
              <a:rPr lang="en-US" sz="1100">
                <a:latin typeface="Calibri"/>
                <a:cs typeface="Calibri"/>
              </a:rPr>
              <a:t>, but regardless new players and team members still need to know it.</a:t>
            </a:r>
            <a:r>
              <a:rPr lang="en-US" sz="1100">
                <a:effectLst/>
                <a:latin typeface="Calibri"/>
                <a:cs typeface="Calibri"/>
              </a:rPr>
              <a:t> </a:t>
            </a:r>
            <a:br>
              <a:rPr lang="en-US" sz="1100">
                <a:effectLst/>
                <a:latin typeface="Calibri"/>
                <a:cs typeface="Calibri"/>
              </a:rPr>
            </a:br>
            <a:r>
              <a:rPr lang="en-US" sz="1100">
                <a:effectLst/>
                <a:latin typeface="Calibri"/>
                <a:cs typeface="Calibri"/>
              </a:rPr>
              <a:t>But most importantly,</a:t>
            </a:r>
            <a:r>
              <a:rPr lang="en-US" sz="1100">
                <a:latin typeface="Calibri"/>
                <a:cs typeface="Calibri"/>
              </a:rPr>
              <a:t> </a:t>
            </a:r>
            <a:endParaRPr lang="en-US" sz="1100">
              <a:effectLst/>
              <a:latin typeface="Calibri" panose="020F0502020204030204" pitchFamily="34" charset="0"/>
              <a:cs typeface="Calibri"/>
            </a:endParaRPr>
          </a:p>
          <a:p>
            <a:pPr marL="742950" lvl="1" indent="-285750" fontAlgn="ctr">
              <a:spcAft>
                <a:spcPts val="0"/>
              </a:spcAft>
              <a:buFont typeface="Courier New" panose="02070309020205020404" pitchFamily="49" charset="0"/>
              <a:buChar char="o"/>
            </a:pPr>
            <a:r>
              <a:rPr lang="en-US" sz="1100">
                <a:effectLst/>
                <a:latin typeface="Calibri"/>
                <a:cs typeface="Calibri"/>
              </a:rPr>
              <a:t>&lt;click&gt;</a:t>
            </a:r>
            <a:endParaRPr lang="en-US" sz="1100">
              <a:latin typeface="Calibri" panose="020F0502020204030204" pitchFamily="34" charset="0"/>
              <a:cs typeface="Calibri"/>
            </a:endParaRPr>
          </a:p>
          <a:p>
            <a:pPr marL="742950" lvl="1" indent="-285750">
              <a:spcAft>
                <a:spcPts val="0"/>
              </a:spcAft>
              <a:buFont typeface="Courier New" panose="02070309020205020404" pitchFamily="49" charset="0"/>
              <a:buChar char="o"/>
            </a:pPr>
            <a:r>
              <a:rPr lang="en-US" sz="1100">
                <a:latin typeface="Calibri"/>
                <a:cs typeface="Calibri"/>
              </a:rPr>
              <a:t>Veterans </a:t>
            </a:r>
            <a:r>
              <a:rPr lang="en-US" sz="1100">
                <a:effectLst/>
                <a:latin typeface="Calibri"/>
                <a:cs typeface="Calibri"/>
              </a:rPr>
              <a:t>have the burden and the privilege to be exemplary, to demonstrate the freedom to be creative. That freedom is not something that everyone understands right away … teams should demonstrate empowerment to innovative, and build on each other’s successes.</a:t>
            </a:r>
            <a:r>
              <a:rPr lang="en-US" sz="1100">
                <a:latin typeface="Calibri"/>
                <a:cs typeface="Calibri"/>
              </a:rPr>
              <a:t>  </a:t>
            </a:r>
            <a:endParaRPr lang="en-US" sz="1100">
              <a:latin typeface="Calibri" panose="020F0502020204030204" pitchFamily="34" charset="0"/>
              <a:cs typeface="Calibri" panose="020F0502020204030204" pitchFamily="34" charset="0"/>
            </a:endParaRPr>
          </a:p>
          <a:p>
            <a:pPr marL="742950" lvl="1" indent="-285750">
              <a:spcAft>
                <a:spcPts val="0"/>
              </a:spcAft>
              <a:buFont typeface="Courier New" panose="02070309020205020404" pitchFamily="49" charset="0"/>
              <a:buChar char="o"/>
            </a:pPr>
            <a:r>
              <a:rPr lang="en-US" sz="1100">
                <a:effectLst/>
                <a:latin typeface="Calibri"/>
                <a:cs typeface="Calibri"/>
              </a:rPr>
              <a:t>Meanwhile, if you are in management of a team,</a:t>
            </a:r>
            <a:r>
              <a:rPr lang="en-US" sz="1100">
                <a:latin typeface="Calibri"/>
                <a:cs typeface="Calibri"/>
              </a:rPr>
              <a:t> or the Main Storyteller of a gaming table</a:t>
            </a:r>
            <a:r>
              <a:rPr lang="en-US" sz="1100">
                <a:effectLst/>
                <a:latin typeface="Calibri"/>
                <a:cs typeface="Calibri"/>
              </a:rPr>
              <a:t>? Don’t you dare stand in the way of creative freedom - by laying down arduous rules, putting up walls to communication, or single threading the flow of information through yourself.</a:t>
            </a:r>
            <a:r>
              <a:rPr lang="en-US" sz="1100">
                <a:latin typeface="Calibri"/>
                <a:cs typeface="Calibri"/>
              </a:rPr>
              <a:t> That just makes more work for you, and less fun for everyone else.</a:t>
            </a:r>
            <a:endParaRPr lang="en-US" sz="1100">
              <a:effectLst/>
              <a:latin typeface="Calibri" panose="020F0502020204030204" pitchFamily="34" charset="0"/>
              <a:cs typeface="Calibri" panose="020F0502020204030204" pitchFamily="34" charset="0"/>
            </a:endParaRPr>
          </a:p>
          <a:p>
            <a:endParaRPr lang="en-US"/>
          </a:p>
          <a:p>
            <a:r>
              <a:rPr lang="en-US"/>
              <a:t>&lt;pass to Deepti&gt;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7/12/2023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611678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defRPr/>
            </a:pPr>
            <a:r>
              <a:rPr lang="en-US" sz="850">
                <a:latin typeface="Segoe UI"/>
                <a:cs typeface="Segoe UI"/>
              </a:rPr>
              <a:t>&lt;Deepti&gt;</a:t>
            </a:r>
          </a:p>
          <a:p>
            <a:pPr>
              <a:spcAft>
                <a:spcPts val="0"/>
              </a:spcAft>
              <a:defRPr/>
            </a:pPr>
            <a:r>
              <a:rPr lang="en-US" sz="850">
                <a:latin typeface="Segoe UI"/>
                <a:cs typeface="Segoe UI"/>
              </a:rPr>
              <a:t>A team still needs to be motivated, and heuristic or creative work is intrinsically motivating.</a:t>
            </a:r>
          </a:p>
          <a:p>
            <a:pPr>
              <a:spcAft>
                <a:spcPts val="0"/>
              </a:spcAft>
              <a:defRPr/>
            </a:pPr>
            <a:r>
              <a:rPr lang="en-US" sz="850">
                <a:latin typeface="Segoe UI"/>
                <a:cs typeface="Segoe UI"/>
              </a:rPr>
              <a:t> The Main Storyteller provides an entire world for the players to explore, and ideally plenty of plot hooks for players to feel like their creative decisions matter in the scope of the story. In my job as a software engineer, I find myself drawn to tasks like working on design documents and bringing those designs to life in code, because I get to flex my creative muscles and I feel invested in the outcome of whatever solution I make. </a:t>
            </a:r>
          </a:p>
          <a:p>
            <a:pPr>
              <a:spcAft>
                <a:spcPts val="0"/>
              </a:spcAft>
              <a:defRPr/>
            </a:pPr>
            <a:endParaRPr lang="en-US" sz="1100">
              <a:effectLst/>
              <a:latin typeface="Calibri" panose="020F0502020204030204" pitchFamily="34" charset="0"/>
            </a:endParaRPr>
          </a:p>
          <a:p>
            <a:pPr fontAlgn="ctr">
              <a:spcAft>
                <a:spcPts val="0"/>
              </a:spcAft>
            </a:pPr>
            <a:r>
              <a:rPr lang="en-US" sz="1100">
                <a:effectLst/>
                <a:latin typeface="Calibri"/>
                <a:cs typeface="Calibri"/>
              </a:rPr>
              <a:t>Don't tell your team that they must to do x y and z. Tell them they need to get to z</a:t>
            </a:r>
            <a:r>
              <a:rPr lang="en-US" sz="1100">
                <a:latin typeface="Calibri"/>
                <a:cs typeface="Calibri"/>
              </a:rPr>
              <a:t>, and let them explore the possibilities of how to get there. Whether it's resolving a bug or slaying a dragon, </a:t>
            </a:r>
            <a:r>
              <a:rPr lang="en-US" sz="1100">
                <a:effectLst/>
                <a:latin typeface="Calibri"/>
                <a:cs typeface="Calibri"/>
              </a:rPr>
              <a:t>think about the quests in your workplace or gaming table. Learn to recognize where constraints disincentivize innovation and creativity.</a:t>
            </a:r>
            <a:r>
              <a:rPr lang="en-US" sz="1100">
                <a:latin typeface="Calibri"/>
                <a:cs typeface="Calibri"/>
              </a:rPr>
              <a:t> </a:t>
            </a:r>
            <a:endParaRPr lang="en-US" sz="1100">
              <a:effectLst/>
              <a:latin typeface="Calibri"/>
              <a:ea typeface="Calibri"/>
              <a:cs typeface="Calibri"/>
            </a:endParaRPr>
          </a:p>
          <a:p>
            <a:pPr rtl="0" fontAlgn="ctr">
              <a:spcBef>
                <a:spcPts val="0"/>
              </a:spcBef>
              <a:spcAft>
                <a:spcPts val="0"/>
              </a:spcAft>
              <a:buFont typeface="Arial" panose="020B0604020202020204" pitchFamily="34" charset="0"/>
              <a:buNone/>
            </a:pPr>
            <a:r>
              <a:rPr lang="en-US" sz="1100">
                <a:effectLst/>
                <a:latin typeface="Calibri"/>
                <a:cs typeface="Calibri"/>
              </a:rPr>
              <a:t>&lt;click&gt;</a:t>
            </a:r>
            <a:endParaRPr lang="en-US" sz="1100">
              <a:effectLst/>
              <a:latin typeface="Calibri"/>
              <a:ea typeface="Calibri"/>
              <a:cs typeface="Calibri"/>
            </a:endParaRPr>
          </a:p>
          <a:p>
            <a:pPr fontAlgn="ctr">
              <a:spcAft>
                <a:spcPts val="0"/>
              </a:spcAft>
            </a:pPr>
            <a:r>
              <a:rPr lang="en-US" sz="1100">
                <a:effectLst/>
                <a:latin typeface="Calibri"/>
                <a:cs typeface="Calibri"/>
              </a:rPr>
              <a:t>When leading a team or a gaming table, make sure to allow teams to have some ownership over creative processes</a:t>
            </a:r>
            <a:r>
              <a:rPr lang="en-US" sz="1100">
                <a:latin typeface="Calibri"/>
                <a:cs typeface="Calibri"/>
              </a:rPr>
              <a:t>. By doing so, you’re helping your team feel invested in whatever you’re working towards, whether that’s avenging a fellow player’s fallen family or designing a new feature in a product. Don't</a:t>
            </a:r>
            <a:r>
              <a:rPr lang="en-US" sz="1100">
                <a:effectLst/>
                <a:latin typeface="Calibri"/>
                <a:cs typeface="Calibri"/>
              </a:rPr>
              <a:t> do all the creativity for them. Can you imagine how boring of a game it would be if the Main Storyteller was performing a monologue about how each character made these exact choices, to slay the dragon in this particular way, with these specific spells, and holding the sword in this particular way? </a:t>
            </a:r>
          </a:p>
          <a:p>
            <a:pPr fontAlgn="ctr">
              <a:spcAft>
                <a:spcPts val="0"/>
              </a:spcAft>
            </a:pPr>
            <a:r>
              <a:rPr lang="en-US" sz="1100">
                <a:effectLst/>
                <a:latin typeface="Calibri"/>
                <a:cs typeface="Calibri"/>
              </a:rPr>
              <a:t>&lt;click&gt;</a:t>
            </a:r>
            <a:endParaRPr lang="en-US" sz="1100">
              <a:effectLst/>
              <a:latin typeface="Calibri"/>
              <a:ea typeface="Calibri"/>
              <a:cs typeface="Calibri"/>
            </a:endParaRPr>
          </a:p>
          <a:p>
            <a:pPr rtl="0" fontAlgn="ctr">
              <a:spcBef>
                <a:spcPts val="0"/>
              </a:spcBef>
              <a:spcAft>
                <a:spcPts val="0"/>
              </a:spcAft>
              <a:buFont typeface="Arial" panose="020B0604020202020204" pitchFamily="34" charset="0"/>
              <a:buNone/>
            </a:pPr>
            <a:r>
              <a:rPr lang="en-US" sz="1100">
                <a:effectLst/>
                <a:latin typeface="Calibri"/>
                <a:cs typeface="Calibri"/>
              </a:rPr>
              <a:t>Too often, our workplaces and gaming tables talk a big game about creativity and innovation, then immediately stifle it with rigid processes or </a:t>
            </a:r>
            <a:r>
              <a:rPr lang="en-US" sz="1100">
                <a:latin typeface="Calibri"/>
                <a:cs typeface="Calibri"/>
              </a:rPr>
              <a:t>old</a:t>
            </a:r>
            <a:r>
              <a:rPr lang="en-US" sz="1100">
                <a:effectLst/>
                <a:latin typeface="Calibri"/>
                <a:cs typeface="Calibri"/>
              </a:rPr>
              <a:t> rules or poorly run meetings that waste everyone's time.</a:t>
            </a:r>
            <a:endParaRPr lang="en-US" sz="1100">
              <a:latin typeface="Calibri"/>
              <a:ea typeface="Calibri"/>
              <a:cs typeface="Calibri"/>
            </a:endParaRPr>
          </a:p>
          <a:p>
            <a:pPr>
              <a:spcAft>
                <a:spcPts val="0"/>
              </a:spcAft>
            </a:pPr>
            <a:r>
              <a:rPr lang="en-US" sz="1100">
                <a:latin typeface="Calibri"/>
                <a:cs typeface="Calibri"/>
              </a:rPr>
              <a:t>Instead, we should strive for supportive, co-operative, and creative teams and tables that let each member explore their ideas. Because more often than not, by letting the team find their own way on the path to Z, they will find solutions that you never even considered before, and that is where innovation starts.</a:t>
            </a:r>
          </a:p>
          <a:p>
            <a:pPr>
              <a:spcAft>
                <a:spcPts val="0"/>
              </a:spcAft>
            </a:pPr>
            <a:r>
              <a:rPr lang="en-US" sz="1100">
                <a:latin typeface="Calibri"/>
                <a:ea typeface="Calibri"/>
                <a:cs typeface="Calibri"/>
              </a:rPr>
              <a:t>Nina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7/12/2023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5716229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32.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3.xml"/><Relationship Id="rId5" Type="http://schemas.openxmlformats.org/officeDocument/2006/relationships/image" Target="../media/image43.png"/><Relationship Id="rId4" Type="http://schemas.openxmlformats.org/officeDocument/2006/relationships/image" Target="../media/image42.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Master" Target="../slideMasters/slideMaster3.xml"/><Relationship Id="rId4" Type="http://schemas.openxmlformats.org/officeDocument/2006/relationships/image" Target="../media/image4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3.xml"/><Relationship Id="rId5" Type="http://schemas.openxmlformats.org/officeDocument/2006/relationships/image" Target="../media/image40.png"/><Relationship Id="rId4" Type="http://schemas.openxmlformats.org/officeDocument/2006/relationships/image" Target="../media/image48.sv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3.xml"/><Relationship Id="rId6" Type="http://schemas.openxmlformats.org/officeDocument/2006/relationships/image" Target="../media/image40.png"/><Relationship Id="rId5" Type="http://schemas.openxmlformats.org/officeDocument/2006/relationships/image" Target="../media/image56.svg"/><Relationship Id="rId4" Type="http://schemas.openxmlformats.org/officeDocument/2006/relationships/image" Target="../media/image55.pn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3.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3.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4" Type="http://schemas.openxmlformats.org/officeDocument/2006/relationships/image" Target="../media/image32.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4" Type="http://schemas.openxmlformats.org/officeDocument/2006/relationships/image" Target="../media/image32.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57523500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pic>
        <p:nvPicPr>
          <p:cNvPr id="6" name="MS logo white - EMF" descr="Microsoft logo white text version">
            <a:extLst>
              <a:ext uri="{FF2B5EF4-FFF2-40B4-BE49-F238E27FC236}">
                <a16:creationId xmlns:a16="http://schemas.microsoft.com/office/drawing/2014/main" id="{3DE8B90A-709F-4244-9130-588AE2FA3C0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56258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8" orient="horz" pos="2496" userDrawn="1">
          <p15:clr>
            <a:srgbClr val="5ACBF0"/>
          </p15:clr>
        </p15:guide>
        <p15:guide id="9" pos="3355" userDrawn="1">
          <p15:clr>
            <a:srgbClr val="5ACBF0"/>
          </p15:clr>
        </p15:guide>
        <p15:guide id="10" orient="horz" pos="2160" userDrawn="1">
          <p15:clr>
            <a:srgbClr val="FBAE40"/>
          </p15:clr>
        </p15:guide>
        <p15:guide id="11" orient="horz" pos="2229" userDrawn="1">
          <p15:clr>
            <a:srgbClr val="5ACBF0"/>
          </p15:clr>
        </p15:guide>
        <p15:guide id="12" pos="2996" userDrawn="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pic>
        <p:nvPicPr>
          <p:cNvPr id="6" name="MS logo gray - EMF" descr="Microsoft logo, gray text version">
            <a:extLst>
              <a:ext uri="{FF2B5EF4-FFF2-40B4-BE49-F238E27FC236}">
                <a16:creationId xmlns:a16="http://schemas.microsoft.com/office/drawing/2014/main" id="{8D358D2B-282C-4244-BE1B-5B39E944EE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9702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5" orient="horz" pos="2160">
          <p15:clr>
            <a:srgbClr val="FBAE40"/>
          </p15:clr>
        </p15:guide>
        <p15:guide id="6" orient="horz" pos="2229">
          <p15:clr>
            <a:srgbClr val="5ACBF0"/>
          </p15:clr>
        </p15:guide>
        <p15:guide id="7" pos="2996">
          <p15:clr>
            <a:srgbClr val="5ACBF0"/>
          </p15:clr>
        </p15:guide>
        <p15:guide id="8" pos="3360" userDrawn="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MS logo white - EMF" descr="Microsoft logo white text version">
            <a:extLst>
              <a:ext uri="{FF2B5EF4-FFF2-40B4-BE49-F238E27FC236}">
                <a16:creationId xmlns:a16="http://schemas.microsoft.com/office/drawing/2014/main" id="{BA54272C-F315-463C-83ED-C16EC49AE2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5676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228" userDrawn="1">
          <p15:clr>
            <a:srgbClr val="5ACBF0"/>
          </p15:clr>
        </p15:guide>
        <p15:guide id="6" orient="horz" pos="2496" userDrawn="1">
          <p15:clr>
            <a:srgbClr val="5ACBF0"/>
          </p15:clr>
        </p15:guide>
        <p15:guide id="7" pos="6132" userDrawn="1">
          <p15:clr>
            <a:srgbClr val="5ACBF0"/>
          </p15:clr>
        </p15:guide>
        <p15:guide id="8" orient="horz" pos="2160" userDrawn="1">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MS logo white - EMF" descr="Microsoft logo white text version">
            <a:extLst>
              <a:ext uri="{FF2B5EF4-FFF2-40B4-BE49-F238E27FC236}">
                <a16:creationId xmlns:a16="http://schemas.microsoft.com/office/drawing/2014/main" id="{B362D463-D87E-442A-B817-0CBC47AB4B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55106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228" userDrawn="1">
          <p15:clr>
            <a:srgbClr val="5ACBF0"/>
          </p15:clr>
        </p15:guide>
        <p15:guide id="6" orient="horz" pos="2496" userDrawn="1">
          <p15:clr>
            <a:srgbClr val="5ACBF0"/>
          </p15:clr>
        </p15:guide>
        <p15:guide id="7" pos="3840" userDrawn="1">
          <p15:clr>
            <a:srgbClr val="5ACBF0"/>
          </p15:clr>
        </p15:guide>
        <p15:guide id="8" orient="horz" pos="2160" userDrawn="1">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MS logo gray - EMF" descr="Microsoft logo, gray text version">
            <a:extLst>
              <a:ext uri="{FF2B5EF4-FFF2-40B4-BE49-F238E27FC236}">
                <a16:creationId xmlns:a16="http://schemas.microsoft.com/office/drawing/2014/main" id="{7603CF6C-8A5C-436D-91D5-EE1F9E21A18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58576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228" userDrawn="1">
          <p15:clr>
            <a:srgbClr val="5ACBF0"/>
          </p15:clr>
        </p15:guide>
        <p15:guide id="6" orient="horz" pos="2496" userDrawn="1">
          <p15:clr>
            <a:srgbClr val="5ACBF0"/>
          </p15:clr>
        </p15:guide>
        <p15:guide id="7" pos="3840" userDrawn="1">
          <p15:clr>
            <a:srgbClr val="5ACBF0"/>
          </p15:clr>
        </p15:guide>
        <p15:guide id="8" orient="horz"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MS logo gray - EMF" descr="Microsoft logo, gray text version">
            <a:extLst>
              <a:ext uri="{FF2B5EF4-FFF2-40B4-BE49-F238E27FC236}">
                <a16:creationId xmlns:a16="http://schemas.microsoft.com/office/drawing/2014/main" id="{161A5865-10C8-4EE1-B426-CAD0620CF2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899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pic>
        <p:nvPicPr>
          <p:cNvPr id="7" name="MS logo gray - EMF" descr="Microsoft logo, gray text version">
            <a:extLst>
              <a:ext uri="{FF2B5EF4-FFF2-40B4-BE49-F238E27FC236}">
                <a16:creationId xmlns:a16="http://schemas.microsoft.com/office/drawing/2014/main" id="{984E5784-F9E5-4C46-8950-F42E5833FA6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92739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7" pos="3545" userDrawn="1">
          <p15:clr>
            <a:srgbClr val="FBAE40"/>
          </p15:clr>
        </p15:guide>
        <p15:guide id="8" pos="3364"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MS logo white - EMF" descr="Microsoft logo white text version">
            <a:extLst>
              <a:ext uri="{FF2B5EF4-FFF2-40B4-BE49-F238E27FC236}">
                <a16:creationId xmlns:a16="http://schemas.microsoft.com/office/drawing/2014/main" id="{B87E8E37-4675-49F6-9DF5-7E9DA1CA923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90260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32" userDrawn="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MS logo white - EMF" descr="Microsoft logo white text version">
            <a:extLst>
              <a:ext uri="{FF2B5EF4-FFF2-40B4-BE49-F238E27FC236}">
                <a16:creationId xmlns:a16="http://schemas.microsoft.com/office/drawing/2014/main" id="{A9F6A232-A998-4928-AF78-8ACC67F3C77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70573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32" userDrawn="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FE747389-BF9C-4479-9A51-63082D4FEF3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43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8416911"/>
      </p:ext>
    </p:extLst>
  </p:cSld>
  <p:clrMapOvr>
    <a:masterClrMapping/>
  </p:clrMapOvr>
  <p:transition>
    <p:fade/>
  </p:transition>
  <p:extLst>
    <p:ext uri="{DCECCB84-F9BA-43D5-87BE-67443E8EF086}">
      <p15:sldGuideLst xmlns:p15="http://schemas.microsoft.com/office/powerpoint/2012/main">
        <p15:guide id="5" orient="horz" pos="288" userDrawn="1">
          <p15:clr>
            <a:srgbClr val="5ACBF0"/>
          </p15:clr>
        </p15:guide>
        <p15:guide id="6" orient="horz" pos="905" userDrawn="1">
          <p15:clr>
            <a:srgbClr val="5ACBF0"/>
          </p15:clr>
        </p15:guide>
        <p15:guide id="7" orient="horz" pos="1272" userDrawn="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Box 6">
            <a:extLst>
              <a:ext uri="{FF2B5EF4-FFF2-40B4-BE49-F238E27FC236}">
                <a16:creationId xmlns:a16="http://schemas.microsoft.com/office/drawing/2014/main" id="{66F29621-B2DB-4E3D-B8FC-9F80E745019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1855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91616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7196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pos="3656">
          <p15:clr>
            <a:srgbClr val="5ACBF0"/>
          </p15:clr>
        </p15:guide>
        <p15:guide id="5" pos="4024">
          <p15:clr>
            <a:srgbClr val="5ACBF0"/>
          </p15:clr>
        </p15:guide>
        <p15:guide id="8" orient="horz" pos="1311" userDrawn="1">
          <p15:clr>
            <a:srgbClr val="5ACBF0"/>
          </p15:clr>
        </p15:guide>
        <p15:guide id="9" orient="horz" pos="905" userDrawn="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61319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pos="3656">
          <p15:clr>
            <a:srgbClr val="5ACBF0"/>
          </p15:clr>
        </p15:guide>
        <p15:guide id="5" pos="4024">
          <p15:clr>
            <a:srgbClr val="5ACBF0"/>
          </p15:clr>
        </p15:guide>
        <p15:guide id="8" orient="horz" pos="1311" userDrawn="1">
          <p15:clr>
            <a:srgbClr val="5ACBF0"/>
          </p15:clr>
        </p15:guide>
        <p15:guide id="9" orient="horz" pos="905"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710150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70894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616309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12" orient="horz" pos="1436">
          <p15:clr>
            <a:srgbClr val="5ACBF0"/>
          </p15:clr>
        </p15:guide>
        <p15:guide id="15" pos="1610" userDrawn="1">
          <p15:clr>
            <a:srgbClr val="5ACBF0"/>
          </p15:clr>
        </p15:guide>
        <p15:guide id="16" pos="1795" userDrawn="1">
          <p15:clr>
            <a:srgbClr val="5ACBF0"/>
          </p15:clr>
        </p15:guide>
        <p15:guide id="17" pos="3035" userDrawn="1">
          <p15:clr>
            <a:srgbClr val="5ACBF0"/>
          </p15:clr>
        </p15:guide>
        <p15:guide id="18" pos="3221" userDrawn="1">
          <p15:clr>
            <a:srgbClr val="5ACBF0"/>
          </p15:clr>
        </p15:guide>
        <p15:guide id="19" pos="4461" userDrawn="1">
          <p15:clr>
            <a:srgbClr val="5ACBF0"/>
          </p15:clr>
        </p15:guide>
        <p15:guide id="20" pos="5890" userDrawn="1">
          <p15:clr>
            <a:srgbClr val="5ACBF0"/>
          </p15:clr>
        </p15:guide>
        <p15:guide id="21" pos="4646" userDrawn="1">
          <p15:clr>
            <a:srgbClr val="5ACBF0"/>
          </p15:clr>
        </p15:guide>
        <p15:guide id="22" pos="6072" userDrawn="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17547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6105506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5" pos="2976" userDrawn="1">
          <p15:clr>
            <a:srgbClr val="5ACBF0"/>
          </p15:clr>
        </p15:guide>
        <p15:guide id="36" pos="3336" userDrawn="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701401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2" pos="3352" userDrawn="1">
          <p15:clr>
            <a:srgbClr val="A4A3A4"/>
          </p15:clr>
        </p15:guide>
        <p15:guide id="33" orient="horz" pos="905" userDrawn="1">
          <p15:clr>
            <a:srgbClr val="5ACBF0"/>
          </p15:clr>
        </p15:guide>
        <p15:guide id="34" orient="horz" pos="1271" userDrawn="1">
          <p15:clr>
            <a:srgbClr val="5ACBF0"/>
          </p15:clr>
        </p15:guide>
        <p15:guide id="35" orient="horz" pos="288" userDrawn="1">
          <p15:clr>
            <a:srgbClr val="5ACBF0"/>
          </p15:clr>
        </p15:guide>
        <p15:guide id="36" pos="3840" userDrawn="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Rectangle 6">
            <a:extLst>
              <a:ext uri="{FF2B5EF4-FFF2-40B4-BE49-F238E27FC236}">
                <a16:creationId xmlns:a16="http://schemas.microsoft.com/office/drawing/2014/main" id="{DBFF5F1E-B5D6-432F-81D9-B2A26E715E58}"/>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6B713912-61E1-43C4-B135-FEFC1C4989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2350829"/>
      </p:ext>
    </p:extLst>
  </p:cSld>
  <p:clrMapOvr>
    <a:masterClrMapping/>
  </p:clrMapOvr>
  <p:transition>
    <p:fade/>
  </p:transition>
  <p:extLst>
    <p:ext uri="{DCECCB84-F9BA-43D5-87BE-67443E8EF086}">
      <p15:sldGuideLst xmlns:p15="http://schemas.microsoft.com/office/powerpoint/2012/main">
        <p15:guide id="3" orient="horz" pos="288">
          <p15:clr>
            <a:srgbClr val="5ACBF0"/>
          </p15:clr>
        </p15:guide>
        <p15:guide id="5" orient="horz" pos="904">
          <p15:clr>
            <a:srgbClr val="5ACBF0"/>
          </p15:clr>
        </p15:guide>
        <p15:guide id="6" orient="horz" pos="1162" userDrawn="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Rectangle 7">
            <a:extLst>
              <a:ext uri="{FF2B5EF4-FFF2-40B4-BE49-F238E27FC236}">
                <a16:creationId xmlns:a16="http://schemas.microsoft.com/office/drawing/2014/main" id="{65E47933-C42A-44A3-A9F0-68CF7DAEED4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901B5FB4-5CB9-4AC8-8AAF-30C942BE4B04}"/>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90010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guide id="6" orient="horz" pos="1162" userDrawn="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BD93B052-CBBC-4B9C-A1EE-D1FD3F83C6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024356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guide id="6" orient="horz" pos="1162" userDrawn="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B1745488-6CF2-44EE-919B-10BC3E5CE5B3}"/>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216940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pos="3656">
          <p15:clr>
            <a:srgbClr val="5ACBF0"/>
          </p15:clr>
        </p15:guide>
        <p15:guide id="5" pos="4024">
          <p15:clr>
            <a:srgbClr val="5ACBF0"/>
          </p15:clr>
        </p15:guide>
        <p15:guide id="8" orient="horz" pos="1162" userDrawn="1">
          <p15:clr>
            <a:srgbClr val="5ACBF0"/>
          </p15:clr>
        </p15:guide>
        <p15:guide id="9" orient="horz" pos="905"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88C0E557-0C68-483C-B064-0002C6CB81A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877019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guide id="10" orient="horz" pos="1162" userDrawn="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D471F8D8-041A-4CB5-BEDD-DEBF1EFC6F5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065752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DA5100-111E-4ED2-9FE2-3BFADF05879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9" name="Straight Connector 8">
            <a:extLst>
              <a:ext uri="{FF2B5EF4-FFF2-40B4-BE49-F238E27FC236}">
                <a16:creationId xmlns:a16="http://schemas.microsoft.com/office/drawing/2014/main" id="{FC2B9072-A5A0-4848-9C9B-A82543B75E7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5285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B90529F-E050-4F02-9AE0-3A6A357524F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10" name="Straight Connector 9">
            <a:extLst>
              <a:ext uri="{FF2B5EF4-FFF2-40B4-BE49-F238E27FC236}">
                <a16:creationId xmlns:a16="http://schemas.microsoft.com/office/drawing/2014/main" id="{57826F82-2B20-46BB-9429-EC508ACDEEDE}"/>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747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2623837-8E8C-41F6-8DCE-C91AD3EBC94B}"/>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403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421AE26-BC32-45AB-B159-1919FCA712B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4965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pos="3656">
          <p15:clr>
            <a:srgbClr val="5ACBF0"/>
          </p15:clr>
        </p15:guide>
        <p15:guide id="5" pos="4024">
          <p15:clr>
            <a:srgbClr val="5ACBF0"/>
          </p15:clr>
        </p15:guide>
        <p15:guide id="8" orient="horz" pos="1162" userDrawn="1">
          <p15:clr>
            <a:srgbClr val="5ACBF0"/>
          </p15:clr>
        </p15:guide>
        <p15:guide id="9" orient="horz" pos="905" userDrawn="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8906E8E-6FCC-43FA-8556-A61630FBA2DE}"/>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1928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43AF10-8576-4466-B7E4-A9104703D39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0453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05EACEE-CCED-4E4D-B57F-349CF9AA172C}"/>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84428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A7F3B7B-C93F-49AA-9431-5B765ADD3E55}"/>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910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161" userDrawn="1">
          <p15:clr>
            <a:srgbClr val="A4A3A4"/>
          </p15:clr>
        </p15:guide>
        <p15:guide id="32" pos="3348" userDrawn="1">
          <p15:clr>
            <a:srgbClr val="A4A3A4"/>
          </p15:clr>
        </p15:guide>
        <p15:guide id="33" pos="3754" userDrawn="1">
          <p15:clr>
            <a:srgbClr val="A4A3A4"/>
          </p15:clr>
        </p15:guide>
        <p15:guide id="34" pos="3931" userDrawn="1">
          <p15:clr>
            <a:srgbClr val="A4A3A4"/>
          </p15:clr>
        </p15:guide>
        <p15:guide id="35" pos="4342" userDrawn="1">
          <p15:clr>
            <a:srgbClr val="A4A3A4"/>
          </p15:clr>
        </p15:guide>
        <p15:guide id="36" pos="4531"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EDCAB68-DA53-46E7-AE8C-9A2846B7CCCD}"/>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42" name="TextBox 41">
            <a:extLst>
              <a:ext uri="{FF2B5EF4-FFF2-40B4-BE49-F238E27FC236}">
                <a16:creationId xmlns:a16="http://schemas.microsoft.com/office/drawing/2014/main" id="{AA9E5A93-4F36-4854-8314-914FBF2149C0}"/>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43" name="TextBox 42">
            <a:extLst>
              <a:ext uri="{FF2B5EF4-FFF2-40B4-BE49-F238E27FC236}">
                <a16:creationId xmlns:a16="http://schemas.microsoft.com/office/drawing/2014/main" id="{CA4F93F8-1C37-4C30-926E-DCFFD489BC1F}"/>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44" name="TextBox 43">
            <a:extLst>
              <a:ext uri="{FF2B5EF4-FFF2-40B4-BE49-F238E27FC236}">
                <a16:creationId xmlns:a16="http://schemas.microsoft.com/office/drawing/2014/main" id="{372D0306-574F-49B3-899B-C84B5B802650}"/>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45" name="TextBox 44">
            <a:extLst>
              <a:ext uri="{FF2B5EF4-FFF2-40B4-BE49-F238E27FC236}">
                <a16:creationId xmlns:a16="http://schemas.microsoft.com/office/drawing/2014/main" id="{A6027587-6DA4-45B4-81BF-2934ABF97B63}"/>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46" name="TextBox 45">
            <a:extLst>
              <a:ext uri="{FF2B5EF4-FFF2-40B4-BE49-F238E27FC236}">
                <a16:creationId xmlns:a16="http://schemas.microsoft.com/office/drawing/2014/main" id="{C793DDE7-B95C-417E-B665-C2B90AE99653}"/>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47" name="TextBox 46">
            <a:extLst>
              <a:ext uri="{FF2B5EF4-FFF2-40B4-BE49-F238E27FC236}">
                <a16:creationId xmlns:a16="http://schemas.microsoft.com/office/drawing/2014/main" id="{F37F4B4B-84E9-4A7D-ACE1-220A325CEAAF}"/>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48" name="TextBox 47">
            <a:extLst>
              <a:ext uri="{FF2B5EF4-FFF2-40B4-BE49-F238E27FC236}">
                <a16:creationId xmlns:a16="http://schemas.microsoft.com/office/drawing/2014/main" id="{C223D29C-3F38-4D9B-961B-2D12ABF696FA}"/>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49" name="TextBox 48">
            <a:extLst>
              <a:ext uri="{FF2B5EF4-FFF2-40B4-BE49-F238E27FC236}">
                <a16:creationId xmlns:a16="http://schemas.microsoft.com/office/drawing/2014/main" id="{D2D9949A-D921-4544-9B74-2CFF29567D22}"/>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50" name="TextBox 49">
            <a:extLst>
              <a:ext uri="{FF2B5EF4-FFF2-40B4-BE49-F238E27FC236}">
                <a16:creationId xmlns:a16="http://schemas.microsoft.com/office/drawing/2014/main" id="{41A81F72-8AE7-4A82-8881-AB9F5AA68287}"/>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51" name="TextBox 50">
            <a:extLst>
              <a:ext uri="{FF2B5EF4-FFF2-40B4-BE49-F238E27FC236}">
                <a16:creationId xmlns:a16="http://schemas.microsoft.com/office/drawing/2014/main" id="{3AAB0307-5D74-4586-B40F-DC4E986B4C12}"/>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52" name="TextBox 51">
            <a:extLst>
              <a:ext uri="{FF2B5EF4-FFF2-40B4-BE49-F238E27FC236}">
                <a16:creationId xmlns:a16="http://schemas.microsoft.com/office/drawing/2014/main" id="{55A8BD22-8176-464C-B0C6-AE9AC4EE334A}"/>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cxnSp>
        <p:nvCxnSpPr>
          <p:cNvPr id="53" name="Straight Connector 52">
            <a:extLst>
              <a:ext uri="{FF2B5EF4-FFF2-40B4-BE49-F238E27FC236}">
                <a16:creationId xmlns:a16="http://schemas.microsoft.com/office/drawing/2014/main" id="{E4C5D66F-B183-4636-BD3B-1E91C877C03B}"/>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D3BF124-F692-4944-BC1D-493FAE10A95A}"/>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9586374-207A-4F28-9DC6-77FFB7D34D0E}"/>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D4C6F23-2FE6-4D4B-96D1-C6124818774F}"/>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8F4AB1-8F5A-4320-97F3-8118CF1244D9}"/>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3144C4D-D0CB-491E-903F-AB64C7F9E60C}"/>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C74F42B-5851-4F35-A505-D86D888A5D9E}"/>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B2BF9B-8F1D-44AA-806A-D741F75DD0E5}"/>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EA0A3B1-D4B3-4548-ABD0-592CD68CD1A5}"/>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A32E61B-8593-4C3B-93D9-5152AE14604B}"/>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CA1011B-A6B7-4B7A-8686-279814A231B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EDB7D9D-7539-4E7C-A4FB-91016758C504}"/>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7011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161" userDrawn="1">
          <p15:clr>
            <a:srgbClr val="A4A3A4"/>
          </p15:clr>
        </p15:guide>
        <p15:guide id="34" pos="3348" userDrawn="1">
          <p15:clr>
            <a:srgbClr val="A4A3A4"/>
          </p15:clr>
        </p15:guide>
        <p15:guide id="35" pos="3754" userDrawn="1">
          <p15:clr>
            <a:srgbClr val="A4A3A4"/>
          </p15:clr>
        </p15:guide>
        <p15:guide id="36" pos="3931" userDrawn="1">
          <p15:clr>
            <a:srgbClr val="A4A3A4"/>
          </p15:clr>
        </p15:guide>
        <p15:guide id="37" pos="4342" userDrawn="1">
          <p15:clr>
            <a:srgbClr val="A4A3A4"/>
          </p15:clr>
        </p15:guide>
        <p15:guide id="38" pos="4531" userDrawn="1">
          <p15:clr>
            <a:srgbClr val="A4A3A4"/>
          </p15:clr>
        </p15:guide>
        <p15:guide id="39" orient="horz" pos="2387" userDrawn="1">
          <p15:clr>
            <a:srgbClr val="FBAE40"/>
          </p15:clr>
        </p15:guide>
        <p15:guide id="40" orient="horz" pos="2750" userDrawn="1">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8E7C70E-A3DB-4720-8D7C-74F8E2BCBEF0}"/>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42" name="TextBox 41">
            <a:extLst>
              <a:ext uri="{FF2B5EF4-FFF2-40B4-BE49-F238E27FC236}">
                <a16:creationId xmlns:a16="http://schemas.microsoft.com/office/drawing/2014/main" id="{B176D86D-9B54-4750-A72F-5E23731EEE15}"/>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43" name="TextBox 42">
            <a:extLst>
              <a:ext uri="{FF2B5EF4-FFF2-40B4-BE49-F238E27FC236}">
                <a16:creationId xmlns:a16="http://schemas.microsoft.com/office/drawing/2014/main" id="{A8B221D8-BA3D-4684-9264-0CC671607DE4}"/>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44" name="TextBox 43">
            <a:extLst>
              <a:ext uri="{FF2B5EF4-FFF2-40B4-BE49-F238E27FC236}">
                <a16:creationId xmlns:a16="http://schemas.microsoft.com/office/drawing/2014/main" id="{2CB39055-9582-4FCA-946B-E8750600445A}"/>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45" name="TextBox 44">
            <a:extLst>
              <a:ext uri="{FF2B5EF4-FFF2-40B4-BE49-F238E27FC236}">
                <a16:creationId xmlns:a16="http://schemas.microsoft.com/office/drawing/2014/main" id="{67A4EE4C-BDE4-48FC-AABF-AA02C680E9B8}"/>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46" name="TextBox 45">
            <a:extLst>
              <a:ext uri="{FF2B5EF4-FFF2-40B4-BE49-F238E27FC236}">
                <a16:creationId xmlns:a16="http://schemas.microsoft.com/office/drawing/2014/main" id="{B0D888E8-B804-45A8-A0EB-0533EC779914}"/>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47" name="TextBox 46">
            <a:extLst>
              <a:ext uri="{FF2B5EF4-FFF2-40B4-BE49-F238E27FC236}">
                <a16:creationId xmlns:a16="http://schemas.microsoft.com/office/drawing/2014/main" id="{BF6C7480-D62B-4229-BE70-361E7489DEBE}"/>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48" name="TextBox 47">
            <a:extLst>
              <a:ext uri="{FF2B5EF4-FFF2-40B4-BE49-F238E27FC236}">
                <a16:creationId xmlns:a16="http://schemas.microsoft.com/office/drawing/2014/main" id="{97146806-EE78-41DC-8C1C-B48D6F75C300}"/>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49" name="TextBox 48">
            <a:extLst>
              <a:ext uri="{FF2B5EF4-FFF2-40B4-BE49-F238E27FC236}">
                <a16:creationId xmlns:a16="http://schemas.microsoft.com/office/drawing/2014/main" id="{82C0599C-B44E-418D-AC7E-31926CE30E27}"/>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50" name="TextBox 49">
            <a:extLst>
              <a:ext uri="{FF2B5EF4-FFF2-40B4-BE49-F238E27FC236}">
                <a16:creationId xmlns:a16="http://schemas.microsoft.com/office/drawing/2014/main" id="{CD7CB546-DEBA-41B1-9A5D-934EC1BFF0F8}"/>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51" name="TextBox 50">
            <a:extLst>
              <a:ext uri="{FF2B5EF4-FFF2-40B4-BE49-F238E27FC236}">
                <a16:creationId xmlns:a16="http://schemas.microsoft.com/office/drawing/2014/main" id="{354DBD43-A999-4507-81D6-8372BDB2608C}"/>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52" name="TextBox 51">
            <a:extLst>
              <a:ext uri="{FF2B5EF4-FFF2-40B4-BE49-F238E27FC236}">
                <a16:creationId xmlns:a16="http://schemas.microsoft.com/office/drawing/2014/main" id="{C3347527-421C-4E72-A790-6A1EE01676B2}"/>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cxnSp>
        <p:nvCxnSpPr>
          <p:cNvPr id="53" name="Straight Connector 52">
            <a:extLst>
              <a:ext uri="{FF2B5EF4-FFF2-40B4-BE49-F238E27FC236}">
                <a16:creationId xmlns:a16="http://schemas.microsoft.com/office/drawing/2014/main" id="{3570D141-697D-485F-9D13-AE482A29EE5D}"/>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17A2D3A-E2DD-4C14-8078-0D1AAA0FA886}"/>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B009ACD-53E0-4826-BA4E-3B736824907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652D74C-7A8A-4732-BA87-BDB8492D329D}"/>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55D3189-49DF-4988-8395-9352C9EBABE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87F111B-08B2-47B2-8F23-EE53B8D5C29B}"/>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02B4AB-9FFE-4885-9BA4-E4236F30E62D}"/>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8E91FCA-832D-47CF-9921-C44E1F5561FE}"/>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A2AE325-D84D-4088-AD82-B2ECCBB3FB2A}"/>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C72A63D-0F1F-4461-8183-2D45CBCE1E7E}"/>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3E501A0-0865-4901-912A-2CEC596AB6E5}"/>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F7B16AA-6363-41BB-B372-C017033BE424}"/>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1299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161" userDrawn="1">
          <p15:clr>
            <a:srgbClr val="A4A3A4"/>
          </p15:clr>
        </p15:guide>
        <p15:guide id="34" pos="3348" userDrawn="1">
          <p15:clr>
            <a:srgbClr val="A4A3A4"/>
          </p15:clr>
        </p15:guide>
        <p15:guide id="35" pos="3754" userDrawn="1">
          <p15:clr>
            <a:srgbClr val="A4A3A4"/>
          </p15:clr>
        </p15:guide>
        <p15:guide id="36" pos="3931" userDrawn="1">
          <p15:clr>
            <a:srgbClr val="A4A3A4"/>
          </p15:clr>
        </p15:guide>
        <p15:guide id="37" pos="4342" userDrawn="1">
          <p15:clr>
            <a:srgbClr val="A4A3A4"/>
          </p15:clr>
        </p15:guide>
        <p15:guide id="38" pos="4531" userDrawn="1">
          <p15:clr>
            <a:srgbClr val="A4A3A4"/>
          </p15:clr>
        </p15:guide>
        <p15:guide id="39" orient="horz" pos="2387" userDrawn="1">
          <p15:clr>
            <a:srgbClr val="FBAE40"/>
          </p15:clr>
        </p15:guide>
        <p15:guide id="40" orient="horz" pos="2750" userDrawn="1">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012FAB7-48A9-4F48-B551-BE557F5B205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42" name="TextBox 41">
            <a:extLst>
              <a:ext uri="{FF2B5EF4-FFF2-40B4-BE49-F238E27FC236}">
                <a16:creationId xmlns:a16="http://schemas.microsoft.com/office/drawing/2014/main" id="{60952F9D-9BBB-456F-AD3E-A0F67B4A0495}"/>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43" name="TextBox 42">
            <a:extLst>
              <a:ext uri="{FF2B5EF4-FFF2-40B4-BE49-F238E27FC236}">
                <a16:creationId xmlns:a16="http://schemas.microsoft.com/office/drawing/2014/main" id="{63866EA3-1E01-4B58-BF4D-8C948F3EB346}"/>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44" name="TextBox 43">
            <a:extLst>
              <a:ext uri="{FF2B5EF4-FFF2-40B4-BE49-F238E27FC236}">
                <a16:creationId xmlns:a16="http://schemas.microsoft.com/office/drawing/2014/main" id="{DB6C93C0-CCB9-4A0D-A1E5-FBA92A5701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45" name="TextBox 44">
            <a:extLst>
              <a:ext uri="{FF2B5EF4-FFF2-40B4-BE49-F238E27FC236}">
                <a16:creationId xmlns:a16="http://schemas.microsoft.com/office/drawing/2014/main" id="{61AD988E-8071-44CC-93AC-53BCF1529DEA}"/>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46" name="TextBox 45">
            <a:extLst>
              <a:ext uri="{FF2B5EF4-FFF2-40B4-BE49-F238E27FC236}">
                <a16:creationId xmlns:a16="http://schemas.microsoft.com/office/drawing/2014/main" id="{90688599-4B38-4ADE-ABB4-FF51460A3BB3}"/>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47" name="TextBox 46">
            <a:extLst>
              <a:ext uri="{FF2B5EF4-FFF2-40B4-BE49-F238E27FC236}">
                <a16:creationId xmlns:a16="http://schemas.microsoft.com/office/drawing/2014/main" id="{385F03E8-7DA2-4CEF-ADEC-F0F53163C047}"/>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48" name="TextBox 47">
            <a:extLst>
              <a:ext uri="{FF2B5EF4-FFF2-40B4-BE49-F238E27FC236}">
                <a16:creationId xmlns:a16="http://schemas.microsoft.com/office/drawing/2014/main" id="{ABB5FD1D-2409-4B48-8967-E999EBB300DF}"/>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49" name="TextBox 48">
            <a:extLst>
              <a:ext uri="{FF2B5EF4-FFF2-40B4-BE49-F238E27FC236}">
                <a16:creationId xmlns:a16="http://schemas.microsoft.com/office/drawing/2014/main" id="{5C93CBC9-D93E-4A63-B597-3A54EBD15BFF}"/>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50" name="TextBox 49">
            <a:extLst>
              <a:ext uri="{FF2B5EF4-FFF2-40B4-BE49-F238E27FC236}">
                <a16:creationId xmlns:a16="http://schemas.microsoft.com/office/drawing/2014/main" id="{A48EC1D7-4877-46B3-A168-1DBDCB019E7E}"/>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51" name="TextBox 50">
            <a:extLst>
              <a:ext uri="{FF2B5EF4-FFF2-40B4-BE49-F238E27FC236}">
                <a16:creationId xmlns:a16="http://schemas.microsoft.com/office/drawing/2014/main" id="{8CBB281E-662F-4453-9F7E-B185CDEC9C73}"/>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52" name="TextBox 51">
            <a:extLst>
              <a:ext uri="{FF2B5EF4-FFF2-40B4-BE49-F238E27FC236}">
                <a16:creationId xmlns:a16="http://schemas.microsoft.com/office/drawing/2014/main" id="{9FE266AC-8E31-4E4D-A4AC-98DC30F7C343}"/>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cxnSp>
        <p:nvCxnSpPr>
          <p:cNvPr id="53" name="Straight Connector 52">
            <a:extLst>
              <a:ext uri="{FF2B5EF4-FFF2-40B4-BE49-F238E27FC236}">
                <a16:creationId xmlns:a16="http://schemas.microsoft.com/office/drawing/2014/main" id="{6B353F4C-4927-4AB7-BEB8-50CC7967779E}"/>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0DA86C5-FCF6-4E84-A2CA-FEDEAF87A7D7}"/>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F5703DA-0FA4-41CC-8E41-9096B747AFAF}"/>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1579A34-00B8-43DA-B134-96342768E052}"/>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45C99E-3F34-4A3D-B632-5FCC7A811DC5}"/>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2646A82-B2C7-4A19-A572-3006190CA1EC}"/>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9244A8A-2DA3-4FFC-A270-970EF217BB88}"/>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A4287F-F24B-4CF6-829B-0F98F7038BC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D5457E2-8E77-4AAB-81EC-9876AD548BFD}"/>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E4B2A77-B6CD-4EB9-AA5F-3C45DB071D19}"/>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EC54292-9749-439C-BE46-0F7D83E1D8F7}"/>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290ED56-6CD2-489F-8DC5-C8AAE00C2C8D}"/>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3554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161" userDrawn="1">
          <p15:clr>
            <a:srgbClr val="A4A3A4"/>
          </p15:clr>
        </p15:guide>
        <p15:guide id="34" pos="3348" userDrawn="1">
          <p15:clr>
            <a:srgbClr val="A4A3A4"/>
          </p15:clr>
        </p15:guide>
        <p15:guide id="35" pos="3754" userDrawn="1">
          <p15:clr>
            <a:srgbClr val="A4A3A4"/>
          </p15:clr>
        </p15:guide>
        <p15:guide id="36" pos="3931" userDrawn="1">
          <p15:clr>
            <a:srgbClr val="A4A3A4"/>
          </p15:clr>
        </p15:guide>
        <p15:guide id="37" pos="4342" userDrawn="1">
          <p15:clr>
            <a:srgbClr val="A4A3A4"/>
          </p15:clr>
        </p15:guide>
        <p15:guide id="38" pos="4531" userDrawn="1">
          <p15:clr>
            <a:srgbClr val="A4A3A4"/>
          </p15:clr>
        </p15:guide>
        <p15:guide id="39" orient="horz" pos="2387" userDrawn="1">
          <p15:clr>
            <a:srgbClr val="FBAE40"/>
          </p15:clr>
        </p15:guide>
        <p15:guide id="40" orient="horz" pos="2750" userDrawn="1">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cxnSp>
        <p:nvCxnSpPr>
          <p:cNvPr id="52" name="Straight Connector 51">
            <a:extLst>
              <a:ext uri="{FF2B5EF4-FFF2-40B4-BE49-F238E27FC236}">
                <a16:creationId xmlns:a16="http://schemas.microsoft.com/office/drawing/2014/main" id="{445470D3-5A7F-441B-B483-BA9002BBAC17}"/>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BBA94EB-D0F7-44D4-8C80-DCBD91060C1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3F95B6F-49B4-42EF-AC7D-97C92C744B07}"/>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D6C3760-EE85-4E34-902B-6BF15ABBAD3E}"/>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32EA68A-6FB6-4612-932B-A94FB5BDA35F}"/>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023F817-BE9F-4DAB-BAFE-E38B5D3F2456}"/>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4E1F77B-2E16-4EB0-9C8D-24AA87E68E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7A3ADBC-5ECD-432B-8E7F-CDEA9ACC2381}"/>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6C0CAB0-6961-416F-8B05-6AD6E5378A6E}"/>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AE64DC-12AD-4050-A360-2BFD7AC8302B}"/>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EDD9808-A243-4266-9857-0884AF9145AD}"/>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EAE1FF8-11DC-4DF3-AC92-FAC50E6B7F3A}"/>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09162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754" userDrawn="1">
          <p15:clr>
            <a:srgbClr val="A4A3A4"/>
          </p15:clr>
        </p15:guide>
        <p15:guide id="34" pos="3931" userDrawn="1">
          <p15:clr>
            <a:srgbClr val="A4A3A4"/>
          </p15:clr>
        </p15:guide>
        <p15:guide id="35" orient="horz" pos="2387" userDrawn="1">
          <p15:clr>
            <a:srgbClr val="FBAE40"/>
          </p15:clr>
        </p15:guide>
        <p15:guide id="36" orient="horz" pos="2750" userDrawn="1">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52" name="Straight Connector 51">
            <a:extLst>
              <a:ext uri="{FF2B5EF4-FFF2-40B4-BE49-F238E27FC236}">
                <a16:creationId xmlns:a16="http://schemas.microsoft.com/office/drawing/2014/main" id="{333C567F-2BE6-452F-9161-A19999A8BEE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816001F-8349-4996-93F6-666170A7A3D2}"/>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8615303-D0B0-4DDE-A7EF-DF953C9C019A}"/>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C953F94-1BF9-4BDF-8F31-3C76B239407B}"/>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740F7A0-8FF2-4650-919C-D9C10C7C5A9F}"/>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043044-6EED-439F-8E35-1E0A05E9149C}"/>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795F3B3-AFB4-4C47-8DDB-B7A75E2FB38B}"/>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5B229E-283C-462C-9128-93ED6EEB7518}"/>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2F71396-347C-423E-B333-86C5E42DFC4C}"/>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DADEB4F-6910-4095-9374-8EE659202DFB}"/>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3967F52-43DF-4B9B-9ADA-6862816ACF45}"/>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8C85F2-6CE3-49BC-96EC-C341EB96A561}"/>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37688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754" userDrawn="1">
          <p15:clr>
            <a:srgbClr val="A4A3A4"/>
          </p15:clr>
        </p15:guide>
        <p15:guide id="34" pos="3931" userDrawn="1">
          <p15:clr>
            <a:srgbClr val="A4A3A4"/>
          </p15:clr>
        </p15:guide>
        <p15:guide id="35" orient="horz" pos="2387" userDrawn="1">
          <p15:clr>
            <a:srgbClr val="FBAE40"/>
          </p15:clr>
        </p15:guide>
        <p15:guide id="36" orient="horz" pos="2750" userDrawn="1">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
        <p:nvSpPr>
          <p:cNvPr id="23" name="Rectangle 22">
            <a:extLst>
              <a:ext uri="{FF2B5EF4-FFF2-40B4-BE49-F238E27FC236}">
                <a16:creationId xmlns:a16="http://schemas.microsoft.com/office/drawing/2014/main" id="{5EEFDFAC-A107-45C6-8D81-57E972C57B4D}"/>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BF0647EC-6D6A-4694-8B41-9E15FD1C0154}"/>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742759-512E-4D47-B843-885E57884660}"/>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17C80D-47BA-4954-BE2D-6E8329A7C1E5}"/>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B21695A-414D-4076-BEDA-3166E7787411}"/>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168C7B6-93DA-47A9-A95B-5C162E4DDC32}"/>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641C03-2B1A-4F8E-B1AB-4D47FB5C4874}"/>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63732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754" userDrawn="1">
          <p15:clr>
            <a:srgbClr val="A4A3A4"/>
          </p15:clr>
        </p15:guide>
        <p15:guide id="34" pos="3931" userDrawn="1">
          <p15:clr>
            <a:srgbClr val="A4A3A4"/>
          </p15:clr>
        </p15:guide>
        <p15:guide id="35" orient="horz" pos="2387" userDrawn="1">
          <p15:clr>
            <a:srgbClr val="FBAE40"/>
          </p15:clr>
        </p15:guide>
        <p15:guide id="36" orient="horz" pos="2750" userDrawn="1">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Box 6">
            <a:extLst>
              <a:ext uri="{FF2B5EF4-FFF2-40B4-BE49-F238E27FC236}">
                <a16:creationId xmlns:a16="http://schemas.microsoft.com/office/drawing/2014/main" id="{9796CBC8-9B85-4CB1-B295-F14F73D43E9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8011329"/>
      </p:ext>
    </p:extLst>
  </p:cSld>
  <p:clrMapOvr>
    <a:masterClrMapping/>
  </p:clrMapOvr>
  <p:transition>
    <p:fade/>
  </p:transition>
  <p:extLst>
    <p:ext uri="{DCECCB84-F9BA-43D5-87BE-67443E8EF086}">
      <p15:sldGuideLst xmlns:p15="http://schemas.microsoft.com/office/powerpoint/2012/main">
        <p15:guide id="7" orient="horz" pos="1968">
          <p15:clr>
            <a:srgbClr val="5ACBF0"/>
          </p15:clr>
        </p15:guide>
        <p15:guide id="8" orient="horz" pos="2226">
          <p15:clr>
            <a:srgbClr val="5ACBF0"/>
          </p15:clr>
        </p15:guide>
        <p15:guide id="11" pos="2993">
          <p15:clr>
            <a:srgbClr val="5ACBF0"/>
          </p15:clr>
        </p15:guide>
        <p15:guide id="12" pos="3543">
          <p15:clr>
            <a:srgbClr val="A4A3A4"/>
          </p15:clr>
        </p15:guide>
        <p15:guide id="13" pos="3360" userDrawn="1">
          <p15:clr>
            <a:srgbClr val="5ACBF0"/>
          </p15:clr>
        </p15:guide>
        <p15:guide id="14" pos="3729" userDrawn="1">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81082044-A541-44CF-AD29-E3A8865B0E34}"/>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7643643"/>
      </p:ext>
    </p:extLst>
  </p:cSld>
  <p:clrMapOvr>
    <a:masterClrMapping/>
  </p:clrMapOvr>
  <p:transition>
    <p:fade/>
  </p:transition>
  <p:extLst>
    <p:ext uri="{DCECCB84-F9BA-43D5-87BE-67443E8EF086}">
      <p15:sldGuideLst xmlns:p15="http://schemas.microsoft.com/office/powerpoint/2012/main">
        <p15:guide id="6" pos="2991">
          <p15:clr>
            <a:srgbClr val="5ACBF0"/>
          </p15:clr>
        </p15:guide>
        <p15:guide id="8" pos="3544">
          <p15:clr>
            <a:srgbClr val="A4A3A4"/>
          </p15:clr>
        </p15:guide>
        <p15:guide id="9" pos="3360" userDrawn="1">
          <p15:clr>
            <a:srgbClr val="5ACBF0"/>
          </p15:clr>
        </p15:guide>
        <p15:guide id="10" orient="horz" pos="2160" userDrawn="1">
          <p15:clr>
            <a:srgbClr val="5ACBF0"/>
          </p15:clr>
        </p15:guide>
        <p15:guide id="11" pos="3728" userDrawn="1">
          <p15:clr>
            <a:srgbClr val="C35E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02558BFC-9D49-48EF-A251-DE1409D999D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0033"/>
      </p:ext>
    </p:extLst>
  </p:cSld>
  <p:clrMapOvr>
    <a:masterClrMapping/>
  </p:clrMapOvr>
  <p:transition>
    <p:fade/>
  </p:transition>
  <p:extLst>
    <p:ext uri="{DCECCB84-F9BA-43D5-87BE-67443E8EF086}">
      <p15:sldGuideLst xmlns:p15="http://schemas.microsoft.com/office/powerpoint/2012/main">
        <p15:guide id="3" orient="horz" pos="1877">
          <p15:clr>
            <a:srgbClr val="5ACBF0"/>
          </p15:clr>
        </p15:guide>
        <p15:guide id="4" pos="3731">
          <p15:clr>
            <a:srgbClr val="C35EA4"/>
          </p15:clr>
        </p15:guide>
        <p15:guide id="5" pos="2993">
          <p15:clr>
            <a:srgbClr val="5ACBF0"/>
          </p15:clr>
        </p15:guide>
        <p15:guide id="6" pos="3547">
          <p15:clr>
            <a:srgbClr val="A4A3A4"/>
          </p15:clr>
        </p15:guide>
        <p15:guide id="7" pos="3360" userDrawn="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7924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30" orient="horz" pos="288">
          <p15:clr>
            <a:srgbClr val="5ACBF0"/>
          </p15:clr>
        </p15:guide>
        <p15:guide id="31" pos="4342" userDrawn="1">
          <p15:clr>
            <a:srgbClr val="A4A3A4"/>
          </p15:clr>
        </p15:guide>
        <p15:guide id="32" pos="4531" userDrawn="1">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73743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30" orient="horz" pos="288">
          <p15:clr>
            <a:srgbClr val="5ACBF0"/>
          </p15:clr>
        </p15:guide>
        <p15:guide id="31" pos="3160" userDrawn="1">
          <p15:clr>
            <a:srgbClr val="A4A3A4"/>
          </p15:clr>
        </p15:guide>
        <p15:guide id="32" pos="3341" userDrawn="1">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2BF2D4C9-F677-4B47-9345-B7025B4FDA2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633220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BD682EF4-8EF9-4365-A391-0C7B2364F19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14107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3ABF92B2-0EDD-41B8-9AD2-26F5D95429E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09346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0" name="TextBox 9">
            <a:extLst>
              <a:ext uri="{FF2B5EF4-FFF2-40B4-BE49-F238E27FC236}">
                <a16:creationId xmlns:a16="http://schemas.microsoft.com/office/drawing/2014/main" id="{6CC374D3-4A2C-4C88-BAF7-24936580B36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1" name="Title 1">
            <a:extLst>
              <a:ext uri="{FF2B5EF4-FFF2-40B4-BE49-F238E27FC236}">
                <a16:creationId xmlns:a16="http://schemas.microsoft.com/office/drawing/2014/main" id="{72EEA300-F1B6-48FB-A4F0-FD11F32D7A06}"/>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pic>
        <p:nvPicPr>
          <p:cNvPr id="12" name="MS logo white - EMF" descr="Microsoft logo white text version">
            <a:extLst>
              <a:ext uri="{FF2B5EF4-FFF2-40B4-BE49-F238E27FC236}">
                <a16:creationId xmlns:a16="http://schemas.microsoft.com/office/drawing/2014/main" id="{9C58230A-58DB-41DA-A5E4-DA04B73FDD1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4758135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4C28717A-B5E5-49B0-A113-6AEB9915F20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8835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5AD4F1A0-2FEE-4BD5-BD09-643B4032784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896873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EC7911C5-7D9C-4770-BFDC-E4E2EA6B2CF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86094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1941E162-8825-45F8-8798-6EF77E87824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95354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Box 7">
            <a:extLst>
              <a:ext uri="{FF2B5EF4-FFF2-40B4-BE49-F238E27FC236}">
                <a16:creationId xmlns:a16="http://schemas.microsoft.com/office/drawing/2014/main" id="{E7022D75-7BC1-4EDE-858C-A475E1183E9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7037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5" name="TextBox 14">
            <a:extLst>
              <a:ext uri="{FF2B5EF4-FFF2-40B4-BE49-F238E27FC236}">
                <a16:creationId xmlns:a16="http://schemas.microsoft.com/office/drawing/2014/main" id="{D7A713CD-B934-4272-A1E0-5D27110A2C9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38425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7" name="TextBox 16">
            <a:extLst>
              <a:ext uri="{FF2B5EF4-FFF2-40B4-BE49-F238E27FC236}">
                <a16:creationId xmlns:a16="http://schemas.microsoft.com/office/drawing/2014/main" id="{06F0508B-035E-4C92-932C-2A89FE339D3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14223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Box 7">
            <a:extLst>
              <a:ext uri="{FF2B5EF4-FFF2-40B4-BE49-F238E27FC236}">
                <a16:creationId xmlns:a16="http://schemas.microsoft.com/office/drawing/2014/main" id="{80474DDB-39C4-4E9C-BEC9-FBA190A2665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5345243"/>
      </p:ext>
    </p:extLst>
  </p:cSld>
  <p:clrMapOvr>
    <a:masterClrMapping/>
  </p:clrMapOvr>
  <p:transition>
    <p:fade/>
  </p:transition>
  <p:extLst>
    <p:ext uri="{DCECCB84-F9BA-43D5-87BE-67443E8EF086}">
      <p15:sldGuideLst xmlns:p15="http://schemas.microsoft.com/office/powerpoint/2012/main">
        <p15:guide id="2" orient="horz" pos="1440">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7" orient="horz" pos="720" userDrawn="1">
          <p15:clr>
            <a:srgbClr val="5ACBF0"/>
          </p15:clr>
        </p15:guide>
        <p15:guide id="18" orient="horz" pos="3209" userDrawn="1">
          <p15:clr>
            <a:srgbClr val="5ACBF0"/>
          </p15:clr>
        </p15:guide>
        <p15:guide id="19" orient="horz" userDrawn="1">
          <p15:clr>
            <a:srgbClr val="5ACBF0"/>
          </p15:clr>
        </p15:guide>
        <p15:guide id="20" pos="3451" userDrawn="1">
          <p15:clr>
            <a:srgbClr val="5ACBF0"/>
          </p15:clr>
        </p15:guide>
        <p15:guide id="21" pos="4229" userDrawn="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1E73166E-6EAF-4071-9FB3-1CDD40444BA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436723"/>
      </p:ext>
    </p:extLst>
  </p:cSld>
  <p:clrMapOvr>
    <a:masterClrMapping/>
  </p:clrMapOvr>
  <p:transition>
    <p:fade/>
  </p:transition>
  <p:extLst>
    <p:ext uri="{DCECCB84-F9BA-43D5-87BE-67443E8EF086}">
      <p15:sldGuideLst xmlns:p15="http://schemas.microsoft.com/office/powerpoint/2012/main">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9" orient="horz" pos="720" userDrawn="1">
          <p15:clr>
            <a:srgbClr val="5ACBF0"/>
          </p15:clr>
        </p15:guide>
        <p15:guide id="20" orient="horz" pos="1074" userDrawn="1">
          <p15:clr>
            <a:srgbClr val="5ACBF0"/>
          </p15:clr>
        </p15:guide>
        <p15:guide id="21" pos="2168" userDrawn="1">
          <p15:clr>
            <a:srgbClr val="5ACBF0"/>
          </p15:clr>
        </p15:guide>
        <p15:guide id="22" pos="2944" userDrawn="1">
          <p15:clr>
            <a:srgbClr val="5ACBF0"/>
          </p15:clr>
        </p15:guide>
        <p15:guide id="23" pos="4738" userDrawn="1">
          <p15:clr>
            <a:srgbClr val="5ACBF0"/>
          </p15:clr>
        </p15:guide>
        <p15:guide id="24" pos="5514" userDrawn="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0" name="TextBox 19">
            <a:extLst>
              <a:ext uri="{FF2B5EF4-FFF2-40B4-BE49-F238E27FC236}">
                <a16:creationId xmlns:a16="http://schemas.microsoft.com/office/drawing/2014/main" id="{E9AE7146-3AD4-465F-A997-15CE7FCB097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22869"/>
      </p:ext>
    </p:extLst>
  </p:cSld>
  <p:clrMapOvr>
    <a:masterClrMapping/>
  </p:clrMapOvr>
  <p:transition>
    <p:fade/>
  </p:transition>
  <p:extLst>
    <p:ext uri="{DCECCB84-F9BA-43D5-87BE-67443E8EF086}">
      <p15:sldGuideLst xmlns:p15="http://schemas.microsoft.com/office/powerpoint/2012/main">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22" orient="horz" pos="720" userDrawn="1">
          <p15:clr>
            <a:srgbClr val="5ACBF0"/>
          </p15:clr>
        </p15:guide>
        <p15:guide id="23" orient="horz" userDrawn="1">
          <p15:clr>
            <a:srgbClr val="5ACBF0"/>
          </p15:clr>
        </p15:guide>
        <p15:guide id="24" pos="1524" userDrawn="1">
          <p15:clr>
            <a:srgbClr val="5ACBF0"/>
          </p15:clr>
        </p15:guide>
        <p15:guide id="25" pos="2298" userDrawn="1">
          <p15:clr>
            <a:srgbClr val="5ACBF0"/>
          </p15:clr>
        </p15:guide>
        <p15:guide id="26" pos="3450" userDrawn="1">
          <p15:clr>
            <a:srgbClr val="5ACBF0"/>
          </p15:clr>
        </p15:guide>
        <p15:guide id="27" pos="4230" userDrawn="1">
          <p15:clr>
            <a:srgbClr val="5ACBF0"/>
          </p15:clr>
        </p15:guide>
        <p15:guide id="28" pos="5380" userDrawn="1">
          <p15:clr>
            <a:srgbClr val="5ACBF0"/>
          </p15:clr>
        </p15:guide>
        <p15:guide id="29" pos="6156" userDrawn="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2" name="TextBox 21">
            <a:extLst>
              <a:ext uri="{FF2B5EF4-FFF2-40B4-BE49-F238E27FC236}">
                <a16:creationId xmlns:a16="http://schemas.microsoft.com/office/drawing/2014/main" id="{79FBAD94-6750-4185-8147-506767D08A8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5892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B20F2EB6-669F-4ECF-89A6-26647C7024C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23516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9" name="TextBox 18">
            <a:extLst>
              <a:ext uri="{FF2B5EF4-FFF2-40B4-BE49-F238E27FC236}">
                <a16:creationId xmlns:a16="http://schemas.microsoft.com/office/drawing/2014/main" id="{082B5DFF-84C5-4DDC-BD61-2D94F5AE215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13137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1" name="TextBox 20">
            <a:extLst>
              <a:ext uri="{FF2B5EF4-FFF2-40B4-BE49-F238E27FC236}">
                <a16:creationId xmlns:a16="http://schemas.microsoft.com/office/drawing/2014/main" id="{B07FBE42-A76A-4424-95AD-D316147256A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52136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10" pos="2926">
          <p15:clr>
            <a:srgbClr val="5ACBF0"/>
          </p15:clr>
        </p15:guide>
        <p15:guide id="14" orient="horz" pos="1440">
          <p15:clr>
            <a:srgbClr val="5ACBF0"/>
          </p15:clr>
        </p15:guide>
        <p15:guide id="17" orient="horz" pos="2664" userDrawn="1">
          <p15:clr>
            <a:srgbClr val="5ACBF0"/>
          </p15:clr>
        </p15:guide>
        <p15:guide id="18" pos="6216" userDrawn="1">
          <p15:clr>
            <a:srgbClr val="5ACBF0"/>
          </p15:clr>
        </p15:guide>
        <p15:guide id="19" pos="5850" userDrawn="1">
          <p15:clr>
            <a:srgbClr val="5ACBF0"/>
          </p15:clr>
        </p15:guide>
        <p15:guide id="20" pos="4392" userDrawn="1">
          <p15:clr>
            <a:srgbClr val="5ACBF0"/>
          </p15:clr>
        </p15:guide>
        <p15:guide id="21" pos="3292" userDrawn="1">
          <p15:clr>
            <a:srgbClr val="5ACBF0"/>
          </p15:clr>
        </p15:guide>
        <p15:guide id="22" pos="4754" userDrawn="1">
          <p15:clr>
            <a:srgbClr val="5ACBF0"/>
          </p15:clr>
        </p15:guide>
        <p15:guide id="23" pos="1464" userDrawn="1">
          <p15:clr>
            <a:srgbClr val="5ACBF0"/>
          </p15:clr>
        </p15:guide>
        <p15:guide id="24" pos="1830" userDrawn="1">
          <p15:clr>
            <a:srgbClr val="5ACBF0"/>
          </p15:clr>
        </p15:guide>
        <p15:guide id="25" orient="horz" pos="2533" userDrawn="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921769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
        <p:nvSpPr>
          <p:cNvPr id="8" name="Rectangle 7">
            <a:extLst>
              <a:ext uri="{FF2B5EF4-FFF2-40B4-BE49-F238E27FC236}">
                <a16:creationId xmlns:a16="http://schemas.microsoft.com/office/drawing/2014/main" id="{08999588-777A-49D2-83A1-F8C94F3E6537}"/>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37622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
        <p:nvSpPr>
          <p:cNvPr id="7" name="TextBox 6">
            <a:extLst>
              <a:ext uri="{FF2B5EF4-FFF2-40B4-BE49-F238E27FC236}">
                <a16:creationId xmlns:a16="http://schemas.microsoft.com/office/drawing/2014/main" id="{E6EA1A71-2AFD-4EC5-B8A4-CE9CA1B9C5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24706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8" pos="4936">
          <p15:clr>
            <a:srgbClr val="5ACBF0"/>
          </p15:clr>
        </p15:guide>
        <p15:guide id="9" pos="5123">
          <p15:clr>
            <a:srgbClr val="5ACBF0"/>
          </p15:clr>
        </p15:guide>
        <p15:guide id="13" pos="733" userDrawn="1">
          <p15:clr>
            <a:srgbClr val="5ACBF0"/>
          </p15:clr>
        </p15:guide>
        <p15:guide id="14" pos="4747" userDrawn="1">
          <p15:clr>
            <a:srgbClr val="5ACBF0"/>
          </p15:clr>
        </p15:guide>
        <p15:guide id="15" orient="horz" pos="3465" userDrawn="1">
          <p15:clr>
            <a:srgbClr val="5ACBF0"/>
          </p15:clr>
        </p15:guide>
        <p15:guide id="16" orient="horz" pos="1956" userDrawn="1">
          <p15:clr>
            <a:srgbClr val="FBAE40"/>
          </p15:clr>
        </p15:guide>
        <p15:guide id="17" pos="1096" userDrawn="1">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F13907A-8AFE-408A-8F71-FEA7CB8ADF8B}"/>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8F9FDD-D3BE-4BB8-8490-AFE5BB07E134}"/>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11" name="Straight Connector 10">
            <a:extLst>
              <a:ext uri="{FF2B5EF4-FFF2-40B4-BE49-F238E27FC236}">
                <a16:creationId xmlns:a16="http://schemas.microsoft.com/office/drawing/2014/main" id="{849B64D5-252C-4EAF-94FA-6C142EFB42B8}"/>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639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D524A2A6-4AA4-4AD7-BAD4-903528B6C61A}"/>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91C0901-7D0E-4210-AA90-8A4E4DFE30C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06800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EE5986A5-012D-49BE-82EE-7FDEC440994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12640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08279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161" userDrawn="1">
          <p15:clr>
            <a:srgbClr val="A4A3A4"/>
          </p15:clr>
        </p15:guide>
        <p15:guide id="32" pos="3348" userDrawn="1">
          <p15:clr>
            <a:srgbClr val="A4A3A4"/>
          </p15:clr>
        </p15:guide>
        <p15:guide id="33" pos="3754" userDrawn="1">
          <p15:clr>
            <a:srgbClr val="A4A3A4"/>
          </p15:clr>
        </p15:guide>
        <p15:guide id="34" pos="3931" userDrawn="1">
          <p15:clr>
            <a:srgbClr val="A4A3A4"/>
          </p15:clr>
        </p15:guide>
        <p15:guide id="35" pos="4342" userDrawn="1">
          <p15:clr>
            <a:srgbClr val="A4A3A4"/>
          </p15:clr>
        </p15:guide>
        <p15:guide id="36" pos="4531" userDrawn="1">
          <p15:clr>
            <a:srgbClr val="A4A3A4"/>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9062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guide id="31" pos="3754" userDrawn="1">
          <p15:clr>
            <a:srgbClr val="A4A3A4"/>
          </p15:clr>
        </p15:guide>
        <p15:guide id="32" pos="3931" userDrawn="1">
          <p15:clr>
            <a:srgbClr val="A4A3A4"/>
          </p15:clr>
        </p15:guide>
        <p15:guide id="33" pos="4342" userDrawn="1">
          <p15:clr>
            <a:srgbClr val="A4A3A4"/>
          </p15:clr>
        </p15:guide>
        <p15:guide id="34" pos="4531" userDrawn="1">
          <p15:clr>
            <a:srgbClr val="A4A3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Rectangle 6">
            <a:extLst>
              <a:ext uri="{FF2B5EF4-FFF2-40B4-BE49-F238E27FC236}">
                <a16:creationId xmlns:a16="http://schemas.microsoft.com/office/drawing/2014/main" id="{2502EE5A-694B-40B6-A3DB-2FC13F94CF05}"/>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D706A557-B748-437A-814D-BA0040E8B3D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55541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1" name="Rectangle 10">
            <a:extLst>
              <a:ext uri="{FF2B5EF4-FFF2-40B4-BE49-F238E27FC236}">
                <a16:creationId xmlns:a16="http://schemas.microsoft.com/office/drawing/2014/main" id="{12139E0E-290F-4ADA-AD6B-95BC2BDA13F9}"/>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F015E126-5763-40BD-BDBE-7B91C0E9C83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87388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17" name="Rectangle 16">
            <a:extLst>
              <a:ext uri="{FF2B5EF4-FFF2-40B4-BE49-F238E27FC236}">
                <a16:creationId xmlns:a16="http://schemas.microsoft.com/office/drawing/2014/main" id="{1B9EB568-7505-4030-A7BF-6F400935519A}"/>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5B4C818A-5FB4-4953-9659-4676120FA6B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08554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Rectangle 6">
            <a:extLst>
              <a:ext uri="{FF2B5EF4-FFF2-40B4-BE49-F238E27FC236}">
                <a16:creationId xmlns:a16="http://schemas.microsoft.com/office/drawing/2014/main" id="{D5B458A6-C8DB-44A0-A97F-C29783D275AA}"/>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2FBBCADC-AB1A-489C-A1FB-D3FC7541A2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13882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
        <p:nvSpPr>
          <p:cNvPr id="8" name="Rectangle 7">
            <a:extLst>
              <a:ext uri="{FF2B5EF4-FFF2-40B4-BE49-F238E27FC236}">
                <a16:creationId xmlns:a16="http://schemas.microsoft.com/office/drawing/2014/main" id="{CC132951-139D-4FB2-A0BB-42CEA2B93C74}"/>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F5283917-8BCE-4C81-809A-4EFFAC65D888}"/>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6913676"/>
      </p:ext>
    </p:extLst>
  </p:cSld>
  <p:clrMapOvr>
    <a:masterClrMapping/>
  </p:clrMapOvr>
  <p:transition>
    <p:fade/>
  </p:transition>
  <p:extLst>
    <p:ext uri="{DCECCB84-F9BA-43D5-87BE-67443E8EF086}">
      <p15:sldGuideLst xmlns:p15="http://schemas.microsoft.com/office/powerpoint/2012/main">
        <p15:guide id="29" orient="horz" pos="2160">
          <p15:clr>
            <a:srgbClr val="5ACBF0"/>
          </p15:clr>
        </p15:guide>
        <p15:guide id="32" pos="4929" userDrawn="1">
          <p15:clr>
            <a:srgbClr val="5ACBF0"/>
          </p15:clr>
        </p15:guide>
        <p15:guide id="33" pos="4566" userDrawn="1">
          <p15:clr>
            <a:srgbClr val="5ACBF0"/>
          </p15:clr>
        </p15:guide>
        <p15:guide id="34" pos="4203" userDrawn="1">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310E28A7-8C9B-4866-8A23-C1B1D5FF5EA5}"/>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2171DB-FB61-4B99-9629-64D3FECE0FA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8888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7" name="Straight Connector 6">
            <a:extLst>
              <a:ext uri="{FF2B5EF4-FFF2-40B4-BE49-F238E27FC236}">
                <a16:creationId xmlns:a16="http://schemas.microsoft.com/office/drawing/2014/main" id="{821EEF82-9914-49D2-9FA6-EDD450F1944A}"/>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6282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28" pos="3840">
          <p15:clr>
            <a:srgbClr val="F26B43"/>
          </p15:clr>
        </p15:guide>
        <p15:guide id="31" pos="3931" userDrawn="1">
          <p15:clr>
            <a:srgbClr val="A4A3A4"/>
          </p15:clr>
        </p15:guide>
        <p15:guide id="32" pos="3454" userDrawn="1">
          <p15:clr>
            <a:srgbClr val="FBAE40"/>
          </p15:clr>
        </p15:guide>
        <p15:guide id="33" pos="4203" userDrawn="1">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16" name="Rectangle 15">
            <a:extLst>
              <a:ext uri="{FF2B5EF4-FFF2-40B4-BE49-F238E27FC236}">
                <a16:creationId xmlns:a16="http://schemas.microsoft.com/office/drawing/2014/main" id="{58F4FEFA-3222-4585-AD06-EAFC7C1B8B1C}"/>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481B8A94-D94B-48DB-A867-ED7A4AC610DA}"/>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548146"/>
      </p:ext>
    </p:extLst>
  </p:cSld>
  <p:clrMapOvr>
    <a:masterClrMapping/>
  </p:clrMapOvr>
  <p:transition>
    <p:fade/>
  </p:transition>
  <p:extLst>
    <p:ext uri="{DCECCB84-F9BA-43D5-87BE-67443E8EF086}">
      <p15:sldGuideLst xmlns:p15="http://schemas.microsoft.com/office/powerpoint/2012/main">
        <p15:guide id="20" pos="4937">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754" userDrawn="1">
          <p15:clr>
            <a:srgbClr val="A4A3A4"/>
          </p15:clr>
        </p15:guide>
        <p15:guide id="34" pos="3931" userDrawn="1">
          <p15:clr>
            <a:srgbClr val="A4A3A4"/>
          </p15:clr>
        </p15:guide>
        <p15:guide id="35" pos="5133" userDrawn="1">
          <p15:clr>
            <a:srgbClr val="A4A3A4"/>
          </p15:clr>
        </p15:guide>
        <p15:guide id="36" orient="horz" pos="777" userDrawn="1">
          <p15:clr>
            <a:srgbClr val="FBAE40"/>
          </p15:clr>
        </p15:guide>
        <p15:guide id="37" orient="horz" pos="1162" userDrawn="1">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
        <p:nvSpPr>
          <p:cNvPr id="12" name="Rectangle 11">
            <a:extLst>
              <a:ext uri="{FF2B5EF4-FFF2-40B4-BE49-F238E27FC236}">
                <a16:creationId xmlns:a16="http://schemas.microsoft.com/office/drawing/2014/main" id="{5C348F6D-4097-411A-B243-812B90075026}"/>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3621163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28" orient="horz" pos="905">
          <p15:clr>
            <a:srgbClr val="5ACBF0"/>
          </p15:clr>
        </p15:guide>
        <p15:guide id="30" orient="horz" pos="288">
          <p15:clr>
            <a:srgbClr val="5ACBF0"/>
          </p15:clr>
        </p15:guide>
        <p15:guide id="33" pos="3161" userDrawn="1">
          <p15:clr>
            <a:srgbClr val="A4A3A4"/>
          </p15:clr>
        </p15:guide>
        <p15:guide id="34" pos="3348" userDrawn="1">
          <p15:clr>
            <a:srgbClr val="A4A3A4"/>
          </p15:clr>
        </p15:guide>
        <p15:guide id="35" pos="4342" userDrawn="1">
          <p15:clr>
            <a:srgbClr val="A4A3A4"/>
          </p15:clr>
        </p15:guide>
        <p15:guide id="36" pos="4531" userDrawn="1">
          <p15:clr>
            <a:srgbClr val="A4A3A4"/>
          </p15:clr>
        </p15:guide>
        <p15:guide id="37" orient="horz" pos="2704" userDrawn="1">
          <p15:clr>
            <a:srgbClr val="5ACBF0"/>
          </p15:clr>
        </p15:guide>
        <p15:guide id="38" pos="6947" userDrawn="1">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
        <p:nvSpPr>
          <p:cNvPr id="20" name="Rectangle 19">
            <a:extLst>
              <a:ext uri="{FF2B5EF4-FFF2-40B4-BE49-F238E27FC236}">
                <a16:creationId xmlns:a16="http://schemas.microsoft.com/office/drawing/2014/main" id="{7AF7E89E-58AC-4EB2-8EAA-9393ABA217FC}"/>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1103142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247314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7" pos="3160" userDrawn="1">
          <p15:clr>
            <a:srgbClr val="FBAE40"/>
          </p15:clr>
        </p15:guide>
        <p15:guide id="28" orient="horz" pos="709" userDrawn="1">
          <p15:clr>
            <a:srgbClr val="FBAE40"/>
          </p15:clr>
        </p15:guide>
        <p15:guide id="29" pos="6834" userDrawn="1">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5528066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7" pos="3160" userDrawn="1">
          <p15:clr>
            <a:srgbClr val="FBAE40"/>
          </p15:clr>
        </p15:guide>
        <p15:guide id="28" orient="horz" pos="709" userDrawn="1">
          <p15:clr>
            <a:srgbClr val="FBAE40"/>
          </p15:clr>
        </p15:guide>
        <p15:guide id="29" pos="6834" userDrawn="1">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extBox 7">
            <a:extLst>
              <a:ext uri="{FF2B5EF4-FFF2-40B4-BE49-F238E27FC236}">
                <a16:creationId xmlns:a16="http://schemas.microsoft.com/office/drawing/2014/main" id="{3E213865-8CE7-4DD3-B0C1-B69F5C4FBC4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TextBox 8">
            <a:extLst>
              <a:ext uri="{FF2B5EF4-FFF2-40B4-BE49-F238E27FC236}">
                <a16:creationId xmlns:a16="http://schemas.microsoft.com/office/drawing/2014/main" id="{72F5E27E-9087-4AA1-967C-0BDE36409A8A}"/>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Tree>
    <p:extLst>
      <p:ext uri="{BB962C8B-B14F-4D97-AF65-F5344CB8AC3E}">
        <p14:creationId xmlns:p14="http://schemas.microsoft.com/office/powerpoint/2010/main" val="4238678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0FB1E94D-0AB6-442B-A8B8-893F68A4DBB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0A2AB7E9-C612-41F4-BD0C-C4018474FF7F}"/>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Tree>
    <p:extLst>
      <p:ext uri="{BB962C8B-B14F-4D97-AF65-F5344CB8AC3E}">
        <p14:creationId xmlns:p14="http://schemas.microsoft.com/office/powerpoint/2010/main" val="3196817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22342FC5-AF83-43AF-B9CF-E35870FC39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C880683E-2387-4803-8063-B2960AFCEF24}"/>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Tree>
    <p:extLst>
      <p:ext uri="{BB962C8B-B14F-4D97-AF65-F5344CB8AC3E}">
        <p14:creationId xmlns:p14="http://schemas.microsoft.com/office/powerpoint/2010/main" val="2069153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36CC71B2-6C6D-4440-94A1-403082936A5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0BF48F59-B2E3-4601-8D6D-DDAB2DD0614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Tree>
    <p:extLst>
      <p:ext uri="{BB962C8B-B14F-4D97-AF65-F5344CB8AC3E}">
        <p14:creationId xmlns:p14="http://schemas.microsoft.com/office/powerpoint/2010/main" val="20824083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8C43D11D-A5D8-4BC4-B2C1-152FF5B3FF6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672C3361-92A0-461D-BD40-B444A5E29ED1}"/>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Tree>
    <p:extLst>
      <p:ext uri="{BB962C8B-B14F-4D97-AF65-F5344CB8AC3E}">
        <p14:creationId xmlns:p14="http://schemas.microsoft.com/office/powerpoint/2010/main" val="39070728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8" name="TextBox 7">
            <a:extLst>
              <a:ext uri="{FF2B5EF4-FFF2-40B4-BE49-F238E27FC236}">
                <a16:creationId xmlns:a16="http://schemas.microsoft.com/office/drawing/2014/main" id="{7EEF5D56-5C98-4FE0-8D8F-40B6A9C9EE9D}"/>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10" name="TextBox 9">
            <a:extLst>
              <a:ext uri="{FF2B5EF4-FFF2-40B4-BE49-F238E27FC236}">
                <a16:creationId xmlns:a16="http://schemas.microsoft.com/office/drawing/2014/main" id="{B82EB3D2-DCAE-4DFD-9B6A-02382A0A1B04}"/>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5961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26C7CDCD-D94C-431D-936C-CF074024368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A8B5910F-0724-4DCA-BD39-95F21449DDA6}"/>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Tree>
    <p:extLst>
      <p:ext uri="{BB962C8B-B14F-4D97-AF65-F5344CB8AC3E}">
        <p14:creationId xmlns:p14="http://schemas.microsoft.com/office/powerpoint/2010/main" val="29140492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B1A21F4A-9DCA-43FF-97CA-B0817541479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75B476FE-5390-412A-8FDD-D98528DD9CDB}"/>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Tree>
    <p:extLst>
      <p:ext uri="{BB962C8B-B14F-4D97-AF65-F5344CB8AC3E}">
        <p14:creationId xmlns:p14="http://schemas.microsoft.com/office/powerpoint/2010/main" val="32839853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AB618EA8-0B10-4424-8E7E-746391C9CEB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4D4BD1C3-A3BD-4F04-BFBB-302DDCC4AF48}"/>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Tree>
    <p:extLst>
      <p:ext uri="{BB962C8B-B14F-4D97-AF65-F5344CB8AC3E}">
        <p14:creationId xmlns:p14="http://schemas.microsoft.com/office/powerpoint/2010/main" val="2816166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F8E8C083-3DB2-4D8E-B017-980E1A80513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6009C8B8-22FE-433E-B20F-F1CB2AAEEB89}"/>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Tree>
    <p:extLst>
      <p:ext uri="{BB962C8B-B14F-4D97-AF65-F5344CB8AC3E}">
        <p14:creationId xmlns:p14="http://schemas.microsoft.com/office/powerpoint/2010/main" val="39755750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7" name="Rectangle 6">
            <a:extLst>
              <a:ext uri="{FF2B5EF4-FFF2-40B4-BE49-F238E27FC236}">
                <a16:creationId xmlns:a16="http://schemas.microsoft.com/office/drawing/2014/main" id="{4E39D6D2-BADC-4201-BA5A-B6EBC7A96633}"/>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392867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7" name="Rectangle 6">
            <a:extLst>
              <a:ext uri="{FF2B5EF4-FFF2-40B4-BE49-F238E27FC236}">
                <a16:creationId xmlns:a16="http://schemas.microsoft.com/office/drawing/2014/main" id="{79FDCE7B-543F-4273-9453-F2BA1927BAB6}"/>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493577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7" name="Rectangle 6">
            <a:extLst>
              <a:ext uri="{FF2B5EF4-FFF2-40B4-BE49-F238E27FC236}">
                <a16:creationId xmlns:a16="http://schemas.microsoft.com/office/drawing/2014/main" id="{8DC2F28E-360F-4755-A604-45A13E0C39D8}"/>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230595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7" name="Rectangle 6">
            <a:extLst>
              <a:ext uri="{FF2B5EF4-FFF2-40B4-BE49-F238E27FC236}">
                <a16:creationId xmlns:a16="http://schemas.microsoft.com/office/drawing/2014/main" id="{9B1BFB4A-A996-4DA4-9BE7-FE55EDE18186}"/>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016637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7" name="Rectangle 6">
            <a:extLst>
              <a:ext uri="{FF2B5EF4-FFF2-40B4-BE49-F238E27FC236}">
                <a16:creationId xmlns:a16="http://schemas.microsoft.com/office/drawing/2014/main" id="{1167CC7D-EB38-4860-81EA-7CD8F59F66AB}"/>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554307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7" name="Rectangle 6">
            <a:extLst>
              <a:ext uri="{FF2B5EF4-FFF2-40B4-BE49-F238E27FC236}">
                <a16:creationId xmlns:a16="http://schemas.microsoft.com/office/drawing/2014/main" id="{62B899D6-1D0C-40A8-AF89-5053E8DCB7EF}"/>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5021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01525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userDrawn="1">
          <p15:clr>
            <a:srgbClr val="FBAE40"/>
          </p15:clr>
        </p15:guide>
        <p15:guide id="6" pos="6135" userDrawn="1">
          <p15:clr>
            <a:srgbClr val="5ACBF0"/>
          </p15:clr>
        </p15:guide>
        <p15:guide id="7" orient="horz" pos="1910" userDrawn="1">
          <p15:clr>
            <a:srgbClr val="5ACBF0"/>
          </p15:clr>
        </p15:guide>
        <p15:guide id="8" orient="horz" pos="2505" userDrawn="1">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83514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850024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userDrawn="1">
          <p15:clr>
            <a:srgbClr val="FBAE40"/>
          </p15:clr>
        </p15:guide>
        <p15:guide id="6" pos="6135" userDrawn="1">
          <p15:clr>
            <a:srgbClr val="5ACBF0"/>
          </p15:clr>
        </p15:guide>
        <p15:guide id="7" orient="horz" pos="1910" userDrawn="1">
          <p15:clr>
            <a:srgbClr val="5ACBF0"/>
          </p15:clr>
        </p15:guide>
        <p15:guide id="8" orient="horz" pos="2505" userDrawn="1">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720009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240370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userDrawn="1">
          <p15:clr>
            <a:srgbClr val="FBAE40"/>
          </p15:clr>
        </p15:guide>
        <p15:guide id="6" pos="6135" userDrawn="1">
          <p15:clr>
            <a:srgbClr val="5ACBF0"/>
          </p15:clr>
        </p15:guide>
        <p15:guide id="7" orient="horz" pos="1910" userDrawn="1">
          <p15:clr>
            <a:srgbClr val="5ACBF0"/>
          </p15:clr>
        </p15:guide>
        <p15:guide id="8" orient="horz" pos="25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468503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userDrawn="1">
          <p15:clr>
            <a:srgbClr val="FBAE40"/>
          </p15:clr>
        </p15:guide>
        <p15:guide id="6" pos="6135" userDrawn="1">
          <p15:clr>
            <a:srgbClr val="5ACBF0"/>
          </p15:clr>
        </p15:guide>
        <p15:guide id="7" orient="horz" pos="1910" userDrawn="1">
          <p15:clr>
            <a:srgbClr val="5ACBF0"/>
          </p15:clr>
        </p15:guide>
        <p15:guide id="8" orient="horz" pos="2505" userDrawn="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196833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userDrawn="1">
          <p15:clr>
            <a:srgbClr val="FBAE40"/>
          </p15:clr>
        </p15:guide>
        <p15:guide id="5" pos="6127" userDrawn="1">
          <p15:clr>
            <a:srgbClr val="5ACBF0"/>
          </p15:clr>
        </p15:guide>
        <p15:guide id="6" orient="horz" pos="1911" userDrawn="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781224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4" pos="6135" userDrawn="1">
          <p15:clr>
            <a:srgbClr val="5ACBF0"/>
          </p15:clr>
        </p15:guide>
        <p15:guide id="5" orient="horz" pos="1910" userDrawn="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104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161" userDrawn="1">
          <p15:clr>
            <a:srgbClr val="A4A3A4"/>
          </p15:clr>
        </p15:guide>
        <p15:guide id="32" pos="3348" userDrawn="1">
          <p15:clr>
            <a:srgbClr val="A4A3A4"/>
          </p15:clr>
        </p15:guide>
        <p15:guide id="33" pos="3754" userDrawn="1">
          <p15:clr>
            <a:srgbClr val="A4A3A4"/>
          </p15:clr>
        </p15:guide>
        <p15:guide id="34" pos="3931" userDrawn="1">
          <p15:clr>
            <a:srgbClr val="A4A3A4"/>
          </p15:clr>
        </p15:guide>
        <p15:guide id="35" pos="4342" userDrawn="1">
          <p15:clr>
            <a:srgbClr val="A4A3A4"/>
          </p15:clr>
        </p15:guide>
        <p15:guide id="36" pos="4531" userDrawn="1">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4195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4685314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ext Box 3" descr="This is a copyright notice that should be included on the final slide.">
            <a:extLst>
              <a:ext uri="{FF2B5EF4-FFF2-40B4-BE49-F238E27FC236}">
                <a16:creationId xmlns:a16="http://schemas.microsoft.com/office/drawing/2014/main" id="{0317E3DF-7F24-4806-8C2A-D1E059C4894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F3DFA27-0DCD-4071-B99B-1C4D66ACB95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12018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206748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4" userDrawn="1">
          <p15:clr>
            <a:srgbClr val="5ACBF0"/>
          </p15:clr>
        </p15:guide>
        <p15:guide id="4" orient="horz" pos="288" userDrawn="1">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E0CEF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B0CDCF4-33AC-D17B-243E-24955207EB9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185" y="222367"/>
            <a:ext cx="296501" cy="296501"/>
          </a:xfrm>
          <a:prstGeom prst="rect">
            <a:avLst/>
          </a:prstGeom>
        </p:spPr>
      </p:pic>
      <p:pic>
        <p:nvPicPr>
          <p:cNvPr id="12" name="Picture 11">
            <a:extLst>
              <a:ext uri="{FF2B5EF4-FFF2-40B4-BE49-F238E27FC236}">
                <a16:creationId xmlns:a16="http://schemas.microsoft.com/office/drawing/2014/main" id="{A47E6C5B-32B8-74A0-80FC-2219118F5EC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62438" y="0"/>
            <a:ext cx="7929562" cy="6858000"/>
          </a:xfrm>
          <a:prstGeom prst="rect">
            <a:avLst/>
          </a:prstGeom>
        </p:spPr>
      </p:pic>
      <p:pic>
        <p:nvPicPr>
          <p:cNvPr id="5" name="Picture 4" descr="Text, logo&#10;&#10;Description automatically generated">
            <a:extLst>
              <a:ext uri="{FF2B5EF4-FFF2-40B4-BE49-F238E27FC236}">
                <a16:creationId xmlns:a16="http://schemas.microsoft.com/office/drawing/2014/main" id="{E99FCA54-DF36-ECE7-DC54-69B0DDBF7B8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30269" y="7212328"/>
            <a:ext cx="5978146" cy="3362707"/>
          </a:xfrm>
          <a:prstGeom prst="rect">
            <a:avLst/>
          </a:prstGeom>
        </p:spPr>
      </p:pic>
      <p:pic>
        <p:nvPicPr>
          <p:cNvPr id="3" name="Picture 2" descr="Logo&#10;&#10;Description automatically generated">
            <a:extLst>
              <a:ext uri="{FF2B5EF4-FFF2-40B4-BE49-F238E27FC236}">
                <a16:creationId xmlns:a16="http://schemas.microsoft.com/office/drawing/2014/main" id="{9297C6E1-A1EB-D12F-4E4D-3EE096597F8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258185" y="1458468"/>
            <a:ext cx="5851077" cy="3291816"/>
          </a:xfrm>
          <a:prstGeom prst="rect">
            <a:avLst/>
          </a:prstGeom>
        </p:spPr>
      </p:pic>
    </p:spTree>
    <p:extLst>
      <p:ext uri="{BB962C8B-B14F-4D97-AF65-F5344CB8AC3E}">
        <p14:creationId xmlns:p14="http://schemas.microsoft.com/office/powerpoint/2010/main" val="1243516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Walk-in">
    <p:bg>
      <p:bgPr>
        <a:solidFill>
          <a:srgbClr val="E0CEFF"/>
        </a:solidFill>
        <a:effectLst/>
      </p:bgPr>
    </p:bg>
    <p:spTree>
      <p:nvGrpSpPr>
        <p:cNvPr id="1" name=""/>
        <p:cNvGrpSpPr/>
        <p:nvPr/>
      </p:nvGrpSpPr>
      <p:grpSpPr>
        <a:xfrm>
          <a:off x="0" y="0"/>
          <a:ext cx="0" cy="0"/>
          <a:chOff x="0" y="0"/>
          <a:chExt cx="0" cy="0"/>
        </a:xfrm>
      </p:grpSpPr>
      <p:pic>
        <p:nvPicPr>
          <p:cNvPr id="3" name="Picture 2" descr="A picture containing accessory, necklet, connector, spectacles&#10;&#10;Description automatically generated">
            <a:extLst>
              <a:ext uri="{FF2B5EF4-FFF2-40B4-BE49-F238E27FC236}">
                <a16:creationId xmlns:a16="http://schemas.microsoft.com/office/drawing/2014/main" id="{D074EE76-B160-841A-0631-888EC3FFB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7045523"/>
          </a:xfrm>
          <a:prstGeom prst="rect">
            <a:avLst/>
          </a:prstGeom>
        </p:spPr>
      </p:pic>
      <p:sp>
        <p:nvSpPr>
          <p:cNvPr id="10" name="Title 1">
            <a:extLst>
              <a:ext uri="{FF2B5EF4-FFF2-40B4-BE49-F238E27FC236}">
                <a16:creationId xmlns:a16="http://schemas.microsoft.com/office/drawing/2014/main" id="{951194B6-724B-C00D-EA07-C0A7C69811DD}"/>
              </a:ext>
            </a:extLst>
          </p:cNvPr>
          <p:cNvSpPr txBox="1">
            <a:spLocks/>
          </p:cNvSpPr>
          <p:nvPr userDrawn="1"/>
        </p:nvSpPr>
        <p:spPr>
          <a:xfrm>
            <a:off x="1523998" y="666557"/>
            <a:ext cx="9144000" cy="135421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anose="020B0502040204020203" pitchFamily="34" charset="0"/>
              </a:defRPr>
            </a:lvl1pPr>
          </a:lstStyle>
          <a:p>
            <a:pPr algn="ctr"/>
            <a:r>
              <a:rPr lang="en-US" sz="4400"/>
              <a:t>Click to edit</a:t>
            </a:r>
          </a:p>
          <a:p>
            <a:pPr algn="ctr"/>
            <a:r>
              <a:rPr lang="en-US" sz="4400"/>
              <a:t>Master title style</a:t>
            </a:r>
          </a:p>
        </p:txBody>
      </p:sp>
      <p:pic>
        <p:nvPicPr>
          <p:cNvPr id="12" name="Picture 11">
            <a:extLst>
              <a:ext uri="{FF2B5EF4-FFF2-40B4-BE49-F238E27FC236}">
                <a16:creationId xmlns:a16="http://schemas.microsoft.com/office/drawing/2014/main" id="{70A71E64-C89F-FDCB-E6D6-F1C0CA98A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
        <p:nvSpPr>
          <p:cNvPr id="2" name="TextBox 1">
            <a:extLst>
              <a:ext uri="{FF2B5EF4-FFF2-40B4-BE49-F238E27FC236}">
                <a16:creationId xmlns:a16="http://schemas.microsoft.com/office/drawing/2014/main" id="{E4168FA0-0AE4-B8DC-EA18-416DAE2E1960}"/>
              </a:ext>
            </a:extLst>
          </p:cNvPr>
          <p:cNvSpPr txBox="1"/>
          <p:nvPr userDrawn="1"/>
        </p:nvSpPr>
        <p:spPr>
          <a:xfrm>
            <a:off x="4842411" y="7045523"/>
            <a:ext cx="2507173" cy="276999"/>
          </a:xfrm>
          <a:prstGeom prst="rect">
            <a:avLst/>
          </a:prstGeom>
          <a:noFill/>
          <a:effectLst/>
        </p:spPr>
        <p:txBody>
          <a:bodyPr wrap="square" rtlCol="0">
            <a:spAutoFit/>
          </a:bodyPr>
          <a:lstStyle/>
          <a:p>
            <a:pPr algn="ctr"/>
            <a:r>
              <a:rPr lang="en-US" sz="1200" spc="600"/>
              <a:t>DESIGN WEEK ‘22</a:t>
            </a:r>
            <a:endParaRPr lang="en-US" sz="1200" spc="600">
              <a:solidFill>
                <a:srgbClr val="474747"/>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449389C1-1BE7-DC72-A5F2-250C8FE8658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619241" y="5011798"/>
            <a:ext cx="2953512" cy="439133"/>
          </a:xfrm>
          <a:prstGeom prst="rect">
            <a:avLst/>
          </a:prstGeom>
        </p:spPr>
      </p:pic>
    </p:spTree>
    <p:extLst>
      <p:ext uri="{BB962C8B-B14F-4D97-AF65-F5344CB8AC3E}">
        <p14:creationId xmlns:p14="http://schemas.microsoft.com/office/powerpoint/2010/main" val="1380251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rgbClr val="E0CEFF"/>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Picture 2" descr="Shape&#10;&#10;Description automatically generated">
            <a:extLst>
              <a:ext uri="{FF2B5EF4-FFF2-40B4-BE49-F238E27FC236}">
                <a16:creationId xmlns:a16="http://schemas.microsoft.com/office/drawing/2014/main" id="{59FB2D39-FF13-70BF-D259-2FC1EBC2DBA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rot="15624867">
            <a:off x="6263998" y="757875"/>
            <a:ext cx="6410654" cy="6622993"/>
          </a:xfrm>
          <a:custGeom>
            <a:avLst/>
            <a:gdLst>
              <a:gd name="connsiteX0" fmla="*/ 6410654 w 6410654"/>
              <a:gd name="connsiteY0" fmla="*/ 6622993 h 6622993"/>
              <a:gd name="connsiteX1" fmla="*/ 0 w 6410654"/>
              <a:gd name="connsiteY1" fmla="*/ 5540375 h 6622993"/>
              <a:gd name="connsiteX2" fmla="*/ 935647 w 6410654"/>
              <a:gd name="connsiteY2" fmla="*/ 0 h 6622993"/>
              <a:gd name="connsiteX3" fmla="*/ 6410654 w 6410654"/>
              <a:gd name="connsiteY3" fmla="*/ 0 h 6622993"/>
            </a:gdLst>
            <a:ahLst/>
            <a:cxnLst>
              <a:cxn ang="0">
                <a:pos x="connsiteX0" y="connsiteY0"/>
              </a:cxn>
              <a:cxn ang="0">
                <a:pos x="connsiteX1" y="connsiteY1"/>
              </a:cxn>
              <a:cxn ang="0">
                <a:pos x="connsiteX2" y="connsiteY2"/>
              </a:cxn>
              <a:cxn ang="0">
                <a:pos x="connsiteX3" y="connsiteY3"/>
              </a:cxn>
            </a:cxnLst>
            <a:rect l="l" t="t" r="r" b="b"/>
            <a:pathLst>
              <a:path w="6410654" h="6622993">
                <a:moveTo>
                  <a:pt x="6410654" y="6622993"/>
                </a:moveTo>
                <a:lnTo>
                  <a:pt x="0" y="5540375"/>
                </a:lnTo>
                <a:lnTo>
                  <a:pt x="935647" y="0"/>
                </a:lnTo>
                <a:lnTo>
                  <a:pt x="6410654" y="0"/>
                </a:lnTo>
                <a:close/>
              </a:path>
            </a:pathLst>
          </a:custGeom>
        </p:spPr>
      </p:pic>
      <p:pic>
        <p:nvPicPr>
          <p:cNvPr id="17" name="Graphic 16">
            <a:extLst>
              <a:ext uri="{FF2B5EF4-FFF2-40B4-BE49-F238E27FC236}">
                <a16:creationId xmlns:a16="http://schemas.microsoft.com/office/drawing/2014/main" id="{5494C6AE-3F27-EDBE-9304-1E3078919D5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0821" y="2364856"/>
            <a:ext cx="1905000" cy="552450"/>
          </a:xfrm>
          <a:prstGeom prst="rect">
            <a:avLst/>
          </a:prstGeom>
        </p:spPr>
      </p:pic>
      <p:sp>
        <p:nvSpPr>
          <p:cNvPr id="18" name="Title 1">
            <a:extLst>
              <a:ext uri="{FF2B5EF4-FFF2-40B4-BE49-F238E27FC236}">
                <a16:creationId xmlns:a16="http://schemas.microsoft.com/office/drawing/2014/main" id="{78203E26-6CD5-00A3-8AD2-6CF72B0C495E}"/>
              </a:ext>
            </a:extLst>
          </p:cNvPr>
          <p:cNvSpPr>
            <a:spLocks noGrp="1"/>
          </p:cNvSpPr>
          <p:nvPr>
            <p:ph type="title" hasCustomPrompt="1"/>
          </p:nvPr>
        </p:nvSpPr>
        <p:spPr>
          <a:xfrm>
            <a:off x="629389" y="2364856"/>
            <a:ext cx="1292175" cy="632171"/>
          </a:xfrm>
        </p:spPr>
        <p:txBody>
          <a:bodyPr anchor="t"/>
          <a:lstStyle>
            <a:lvl1pPr>
              <a:defRPr>
                <a:solidFill>
                  <a:schemeClr val="tx1"/>
                </a:solidFill>
              </a:defRPr>
            </a:lvl1pPr>
          </a:lstStyle>
          <a:p>
            <a:r>
              <a:rPr lang="en-US"/>
              <a:t>Title</a:t>
            </a:r>
          </a:p>
        </p:txBody>
      </p:sp>
      <p:pic>
        <p:nvPicPr>
          <p:cNvPr id="24" name="Picture 23">
            <a:extLst>
              <a:ext uri="{FF2B5EF4-FFF2-40B4-BE49-F238E27FC236}">
                <a16:creationId xmlns:a16="http://schemas.microsoft.com/office/drawing/2014/main" id="{F2CAA111-FC20-950D-6CF1-506CBCEF22A8}"/>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
        <p:nvSpPr>
          <p:cNvPr id="25" name="TextBox 24">
            <a:extLst>
              <a:ext uri="{FF2B5EF4-FFF2-40B4-BE49-F238E27FC236}">
                <a16:creationId xmlns:a16="http://schemas.microsoft.com/office/drawing/2014/main" id="{CD1158B0-92CE-599D-813D-F560908DDFC1}"/>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rgbClr val="474747"/>
                </a:solidFill>
                <a:latin typeface="Segoe UI Semibold" panose="020B0702040204020203" pitchFamily="34" charset="0"/>
                <a:cs typeface="Segoe UI Semibold" panose="020B0702040204020203" pitchFamily="34" charset="0"/>
              </a:rPr>
              <a:t>Microsoft</a:t>
            </a:r>
          </a:p>
          <a:p>
            <a:r>
              <a:rPr lang="en-US" sz="1000" spc="300">
                <a:solidFill>
                  <a:srgbClr val="474747"/>
                </a:solidFill>
                <a:latin typeface="Bierstadt" panose="020B0004020202020204" pitchFamily="34" charset="0"/>
                <a:cs typeface="Segoe UI Semilight" panose="020B0402040204020203" pitchFamily="34" charset="0"/>
              </a:rPr>
              <a:t>Design Week 2022</a:t>
            </a:r>
          </a:p>
        </p:txBody>
      </p: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6" name="Picture 5" descr="Shape, circle&#10;&#10;Description automatically generated">
            <a:extLst>
              <a:ext uri="{FF2B5EF4-FFF2-40B4-BE49-F238E27FC236}">
                <a16:creationId xmlns:a16="http://schemas.microsoft.com/office/drawing/2014/main" id="{D0062BFE-E080-232B-A3AB-81115E50A29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688897"/>
            <a:ext cx="9144000" cy="338554"/>
          </a:xfrm>
          <a:noFill/>
        </p:spPr>
        <p:txBody>
          <a:bodyPr wrap="square" lIns="0" tIns="0" rIns="0" bIns="0">
            <a:spAutoFit/>
          </a:bodyPr>
          <a:lstStyle>
            <a:lvl1pPr marL="0" indent="0">
              <a:spcBef>
                <a:spcPts val="0"/>
              </a:spcBef>
              <a:buNone/>
              <a:defRPr sz="2200" spc="300" baseline="0">
                <a:solidFill>
                  <a:schemeClr val="tx1"/>
                </a:solidFill>
                <a:latin typeface="+mn-lt"/>
                <a:cs typeface="Segoe UI" panose="020B0502040204020203" pitchFamily="34" charset="0"/>
              </a:defRPr>
            </a:lvl1pPr>
          </a:lstStyle>
          <a:p>
            <a:pPr lvl="0"/>
            <a:r>
              <a:rPr lang="en-US"/>
              <a:t>Speaker name or subtitle text</a:t>
            </a:r>
          </a:p>
        </p:txBody>
      </p:sp>
      <p:sp>
        <p:nvSpPr>
          <p:cNvPr id="8" name="TextBox 7">
            <a:extLst>
              <a:ext uri="{FF2B5EF4-FFF2-40B4-BE49-F238E27FC236}">
                <a16:creationId xmlns:a16="http://schemas.microsoft.com/office/drawing/2014/main" id="{1F78CDE1-B2D3-F30C-6992-B94BF183F37E}"/>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rgbClr val="474747"/>
                </a:solidFill>
                <a:latin typeface="Segoe UI Semibold" panose="020B0702040204020203" pitchFamily="34" charset="0"/>
                <a:cs typeface="Segoe UI Semibold" panose="020B0702040204020203" pitchFamily="34" charset="0"/>
              </a:rPr>
              <a:t>Microsoft</a:t>
            </a:r>
          </a:p>
          <a:p>
            <a:r>
              <a:rPr lang="en-US" sz="1000" spc="300">
                <a:solidFill>
                  <a:srgbClr val="474747"/>
                </a:solidFill>
                <a:latin typeface="Bierstadt" panose="020B0004020202020204" pitchFamily="34" charset="0"/>
                <a:cs typeface="Segoe UI Semilight" panose="020B0402040204020203" pitchFamily="34" charset="0"/>
              </a:rPr>
              <a:t>Design Week 2022</a:t>
            </a:r>
          </a:p>
        </p:txBody>
      </p:sp>
      <p:pic>
        <p:nvPicPr>
          <p:cNvPr id="10" name="Picture 9">
            <a:extLst>
              <a:ext uri="{FF2B5EF4-FFF2-40B4-BE49-F238E27FC236}">
                <a16:creationId xmlns:a16="http://schemas.microsoft.com/office/drawing/2014/main" id="{D769B2FF-88F9-56B9-838C-091A383FBFE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Tree>
    <p:extLst>
      <p:ext uri="{BB962C8B-B14F-4D97-AF65-F5344CB8AC3E}">
        <p14:creationId xmlns:p14="http://schemas.microsoft.com/office/powerpoint/2010/main" val="51068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7852FA-FD2E-1C58-526E-261EE90A21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1116772"/>
            <a:ext cx="11018520" cy="553998"/>
          </a:xfrm>
        </p:spPr>
        <p:txBody>
          <a:bodyPr/>
          <a:lstStyle>
            <a:lvl1pPr>
              <a:defRPr b="1">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2182304"/>
            <a:ext cx="4624109" cy="408673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11" name="Picture 10">
            <a:extLst>
              <a:ext uri="{FF2B5EF4-FFF2-40B4-BE49-F238E27FC236}">
                <a16:creationId xmlns:a16="http://schemas.microsoft.com/office/drawing/2014/main" id="{1066BB36-BC62-97AF-E00B-6B619F9FAB7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
        <p:nvSpPr>
          <p:cNvPr id="3" name="TextBox 2">
            <a:extLst>
              <a:ext uri="{FF2B5EF4-FFF2-40B4-BE49-F238E27FC236}">
                <a16:creationId xmlns:a16="http://schemas.microsoft.com/office/drawing/2014/main" id="{275239D4-A187-7706-FA7B-2FBF4DD6F280}"/>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rgbClr val="474747"/>
                </a:solidFill>
                <a:latin typeface="Segoe UI Semibold" panose="020B0702040204020203" pitchFamily="34" charset="0"/>
                <a:cs typeface="Segoe UI Semibold" panose="020B0702040204020203" pitchFamily="34" charset="0"/>
              </a:rPr>
              <a:t>Microsoft</a:t>
            </a:r>
          </a:p>
          <a:p>
            <a:r>
              <a:rPr lang="en-US" sz="1000" spc="300">
                <a:solidFill>
                  <a:srgbClr val="474747"/>
                </a:solidFill>
                <a:latin typeface="Bierstadt" panose="020B0004020202020204" pitchFamily="34" charset="0"/>
                <a:cs typeface="Segoe UI Semilight" panose="020B0402040204020203" pitchFamily="34" charset="0"/>
              </a:rPr>
              <a:t>Design Week 2022</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C6FA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3A334D-4C9F-50C2-F97E-14BF602DC5D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586390" y="1929277"/>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B8D1B3F3-FE9B-E687-D7AE-53C8B781B15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
        <p:nvSpPr>
          <p:cNvPr id="5" name="Title 1">
            <a:extLst>
              <a:ext uri="{FF2B5EF4-FFF2-40B4-BE49-F238E27FC236}">
                <a16:creationId xmlns:a16="http://schemas.microsoft.com/office/drawing/2014/main" id="{A9F4D1B3-1850-C3EF-DCB3-30ABC72BE142}"/>
              </a:ext>
            </a:extLst>
          </p:cNvPr>
          <p:cNvSpPr>
            <a:spLocks noGrp="1"/>
          </p:cNvSpPr>
          <p:nvPr>
            <p:ph type="title"/>
          </p:nvPr>
        </p:nvSpPr>
        <p:spPr>
          <a:xfrm>
            <a:off x="588263" y="1004213"/>
            <a:ext cx="11018520" cy="553998"/>
          </a:xfrm>
        </p:spPr>
        <p:txBody>
          <a:bodyPr/>
          <a:lstStyle/>
          <a:p>
            <a:r>
              <a:rPr lang="en-US"/>
              <a:t>Click to edit Master title style</a:t>
            </a:r>
          </a:p>
        </p:txBody>
      </p:sp>
      <p:sp>
        <p:nvSpPr>
          <p:cNvPr id="7" name="TextBox 6">
            <a:extLst>
              <a:ext uri="{FF2B5EF4-FFF2-40B4-BE49-F238E27FC236}">
                <a16:creationId xmlns:a16="http://schemas.microsoft.com/office/drawing/2014/main" id="{C6930CA6-2765-D44C-1764-EB79DA1B7889}"/>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rgbClr val="474747"/>
                </a:solidFill>
                <a:latin typeface="Segoe UI Semibold" panose="020B0702040204020203" pitchFamily="34" charset="0"/>
                <a:cs typeface="Segoe UI Semibold" panose="020B0702040204020203" pitchFamily="34" charset="0"/>
              </a:rPr>
              <a:t>Microsoft</a:t>
            </a:r>
          </a:p>
          <a:p>
            <a:r>
              <a:rPr lang="en-US" sz="1000" spc="300">
                <a:solidFill>
                  <a:srgbClr val="474747"/>
                </a:solidFill>
                <a:latin typeface="Bierstadt" panose="020B0004020202020204" pitchFamily="34" charset="0"/>
                <a:cs typeface="Segoe UI Semilight" panose="020B0402040204020203" pitchFamily="34" charset="0"/>
              </a:rPr>
              <a:t>Design Week 2022</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C6FAFF"/>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9911B9-4F44-BC84-83DF-BFCF8CA1EE4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48194" y="4133358"/>
            <a:ext cx="4843806" cy="2724641"/>
          </a:xfrm>
          <a:prstGeom prst="rect">
            <a:avLst/>
          </a:prstGeom>
        </p:spPr>
      </p:pic>
      <p:sp>
        <p:nvSpPr>
          <p:cNvPr id="4" name="Text Placeholder 3"/>
          <p:cNvSpPr>
            <a:spLocks noGrp="1"/>
          </p:cNvSpPr>
          <p:nvPr>
            <p:ph type="body" sz="quarter" idx="10"/>
          </p:nvPr>
        </p:nvSpPr>
        <p:spPr>
          <a:xfrm>
            <a:off x="584200" y="1991751"/>
            <a:ext cx="5212080" cy="1551194"/>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1751"/>
            <a:ext cx="5212080" cy="1551194"/>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2DE1EB8-B0E6-4212-9A89-BDEE85E46BB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
        <p:nvSpPr>
          <p:cNvPr id="8" name="Title 1">
            <a:extLst>
              <a:ext uri="{FF2B5EF4-FFF2-40B4-BE49-F238E27FC236}">
                <a16:creationId xmlns:a16="http://schemas.microsoft.com/office/drawing/2014/main" id="{71132C65-2664-7605-8B2F-6F529276752F}"/>
              </a:ext>
            </a:extLst>
          </p:cNvPr>
          <p:cNvSpPr>
            <a:spLocks noGrp="1"/>
          </p:cNvSpPr>
          <p:nvPr>
            <p:ph type="title"/>
          </p:nvPr>
        </p:nvSpPr>
        <p:spPr>
          <a:xfrm>
            <a:off x="584200" y="1004213"/>
            <a:ext cx="11018520" cy="553998"/>
          </a:xfrm>
        </p:spPr>
        <p:txBody>
          <a:bodyPr/>
          <a:lstStyle/>
          <a:p>
            <a:r>
              <a:rPr lang="en-US"/>
              <a:t>Click to edit Master title style</a:t>
            </a:r>
          </a:p>
        </p:txBody>
      </p:sp>
      <p:cxnSp>
        <p:nvCxnSpPr>
          <p:cNvPr id="10" name="Straight Connector 9">
            <a:extLst>
              <a:ext uri="{FF2B5EF4-FFF2-40B4-BE49-F238E27FC236}">
                <a16:creationId xmlns:a16="http://schemas.microsoft.com/office/drawing/2014/main" id="{BEBFF280-BF94-C471-CB9B-4BD668D554CB}"/>
              </a:ext>
            </a:extLst>
          </p:cNvPr>
          <p:cNvCxnSpPr/>
          <p:nvPr userDrawn="1"/>
        </p:nvCxnSpPr>
        <p:spPr>
          <a:xfrm>
            <a:off x="0" y="1877392"/>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A59160A-213E-5530-82E6-059A2E8A6B6B}"/>
              </a:ext>
            </a:extLst>
          </p:cNvPr>
          <p:cNvCxnSpPr>
            <a:cxnSpLocks/>
          </p:cNvCxnSpPr>
          <p:nvPr userDrawn="1"/>
        </p:nvCxnSpPr>
        <p:spPr>
          <a:xfrm flipV="1">
            <a:off x="6250609" y="1877392"/>
            <a:ext cx="0" cy="50490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6DCDF9A-7E79-766C-11D4-8E2762FFF2C5}"/>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rgbClr val="474747"/>
                </a:solidFill>
                <a:latin typeface="Segoe UI Semibold" panose="020B0702040204020203" pitchFamily="34" charset="0"/>
                <a:cs typeface="Segoe UI Semibold" panose="020B0702040204020203" pitchFamily="34" charset="0"/>
              </a:rPr>
              <a:t>Microsoft</a:t>
            </a:r>
          </a:p>
          <a:p>
            <a:r>
              <a:rPr lang="en-US" sz="1000" spc="300">
                <a:solidFill>
                  <a:srgbClr val="474747"/>
                </a:solidFill>
                <a:latin typeface="Bierstadt" panose="020B0004020202020204" pitchFamily="34" charset="0"/>
                <a:cs typeface="Segoe UI Semilight" panose="020B0402040204020203" pitchFamily="34" charset="0"/>
              </a:rPr>
              <a:t>Design Week 2022</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bg>
      <p:bgPr>
        <a:solidFill>
          <a:srgbClr val="C6FA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93896E-0580-E047-5C6C-CFB60DCA34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48194" y="4133358"/>
            <a:ext cx="4843806" cy="2724641"/>
          </a:xfrm>
          <a:prstGeom prst="rect">
            <a:avLst/>
          </a:prstGeom>
        </p:spPr>
      </p:pic>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213332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781020"/>
            <a:ext cx="5219700" cy="1428083"/>
          </a:xfrm>
        </p:spPr>
        <p:txBody>
          <a:bodyPr>
            <a:spAutoFit/>
          </a:bodyPr>
          <a:lstStyle>
            <a:lvl1pPr marL="171450" indent="-171450">
              <a:defRPr lang="en-US" sz="1600" dirty="0"/>
            </a:lvl1pPr>
            <a:lvl2pPr marL="342900" indent="-171450">
              <a:defRPr lang="en-US" sz="1600" dirty="0"/>
            </a:lvl2pPr>
            <a:lvl3pPr marL="514350" indent="-171450">
              <a:defRPr lang="en-US" sz="1600" dirty="0"/>
            </a:lvl3pPr>
            <a:lvl4pPr marL="666750" indent="-152400">
              <a:defRPr lang="en-US" sz="1600" dirty="0"/>
            </a:lvl4pPr>
            <a:lvl5pPr marL="793750" indent="-120650">
              <a:defRPr lang="en-US" sz="16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213332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781020"/>
            <a:ext cx="5219700" cy="1428083"/>
          </a:xfrm>
        </p:spPr>
        <p:txBody>
          <a:bodyPr>
            <a:spAutoFit/>
          </a:bodyPr>
          <a:lstStyle>
            <a:lvl1pPr marL="171450" indent="-171450">
              <a:defRPr lang="en-US" sz="1600" dirty="0"/>
            </a:lvl1pPr>
            <a:lvl2pPr marL="342900" indent="-171450">
              <a:defRPr lang="en-US" sz="1600" dirty="0"/>
            </a:lvl2pPr>
            <a:lvl3pPr marL="514350" indent="-171450">
              <a:defRPr lang="en-US" sz="1600" dirty="0"/>
            </a:lvl3pPr>
            <a:lvl4pPr marL="685800" indent="-136525">
              <a:defRPr lang="en-US" sz="1600" dirty="0"/>
            </a:lvl4pPr>
            <a:lvl5pPr marL="793750" indent="-120650">
              <a:defRPr lang="en-US" sz="16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580FE24D-55CD-D630-3929-7A60E0BC7A3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
        <p:nvSpPr>
          <p:cNvPr id="5" name="Title 1">
            <a:extLst>
              <a:ext uri="{FF2B5EF4-FFF2-40B4-BE49-F238E27FC236}">
                <a16:creationId xmlns:a16="http://schemas.microsoft.com/office/drawing/2014/main" id="{7833E0B9-F638-BA6F-2CE8-EEBDACDA44DD}"/>
              </a:ext>
            </a:extLst>
          </p:cNvPr>
          <p:cNvSpPr>
            <a:spLocks noGrp="1"/>
          </p:cNvSpPr>
          <p:nvPr>
            <p:ph type="title"/>
          </p:nvPr>
        </p:nvSpPr>
        <p:spPr>
          <a:xfrm>
            <a:off x="584200" y="1004213"/>
            <a:ext cx="11018520" cy="553998"/>
          </a:xfrm>
        </p:spPr>
        <p:txBody>
          <a:bodyPr/>
          <a:lstStyle/>
          <a:p>
            <a:r>
              <a:rPr lang="en-US"/>
              <a:t>Click to edit Master title style</a:t>
            </a:r>
          </a:p>
        </p:txBody>
      </p:sp>
      <p:cxnSp>
        <p:nvCxnSpPr>
          <p:cNvPr id="11" name="Straight Connector 10">
            <a:extLst>
              <a:ext uri="{FF2B5EF4-FFF2-40B4-BE49-F238E27FC236}">
                <a16:creationId xmlns:a16="http://schemas.microsoft.com/office/drawing/2014/main" id="{2E4FB3E4-A207-B846-66C2-E4F1535CD9E2}"/>
              </a:ext>
            </a:extLst>
          </p:cNvPr>
          <p:cNvCxnSpPr/>
          <p:nvPr userDrawn="1"/>
        </p:nvCxnSpPr>
        <p:spPr>
          <a:xfrm>
            <a:off x="0" y="1996661"/>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233DBAB-4F7B-5619-661D-A72A4F8F85C2}"/>
              </a:ext>
            </a:extLst>
          </p:cNvPr>
          <p:cNvCxnSpPr/>
          <p:nvPr userDrawn="1"/>
        </p:nvCxnSpPr>
        <p:spPr>
          <a:xfrm>
            <a:off x="0" y="265264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4DAAEBC-2028-2AC3-AA2A-D06A8E3AF22D}"/>
              </a:ext>
            </a:extLst>
          </p:cNvPr>
          <p:cNvCxnSpPr>
            <a:cxnSpLocks/>
          </p:cNvCxnSpPr>
          <p:nvPr userDrawn="1"/>
        </p:nvCxnSpPr>
        <p:spPr>
          <a:xfrm flipV="1">
            <a:off x="6250609" y="1996661"/>
            <a:ext cx="0" cy="491213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53F8EC1-7809-5434-3E0E-AAE940F877C6}"/>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rgbClr val="474747"/>
                </a:solidFill>
                <a:latin typeface="Segoe UI Semibold" panose="020B0702040204020203" pitchFamily="34" charset="0"/>
                <a:cs typeface="Segoe UI Semibold" panose="020B0702040204020203" pitchFamily="34" charset="0"/>
              </a:rPr>
              <a:t>Microsoft</a:t>
            </a:r>
          </a:p>
          <a:p>
            <a:r>
              <a:rPr lang="en-US" sz="1000" spc="300">
                <a:solidFill>
                  <a:srgbClr val="474747"/>
                </a:solidFill>
                <a:latin typeface="Bierstadt" panose="020B0004020202020204" pitchFamily="34" charset="0"/>
                <a:cs typeface="Segoe UI Semilight" panose="020B0402040204020203" pitchFamily="34" charset="0"/>
              </a:rPr>
              <a:t>Design Week 2022</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bg>
      <p:bgPr>
        <a:solidFill>
          <a:srgbClr val="C6FAFF"/>
        </a:solidFill>
        <a:effectLst/>
      </p:bgPr>
    </p:bg>
    <p:spTree>
      <p:nvGrpSpPr>
        <p:cNvPr id="1" name=""/>
        <p:cNvGrpSpPr/>
        <p:nvPr/>
      </p:nvGrpSpPr>
      <p:grpSpPr>
        <a:xfrm>
          <a:off x="0" y="0"/>
          <a:ext cx="0" cy="0"/>
          <a:chOff x="0" y="0"/>
          <a:chExt cx="0" cy="0"/>
        </a:xfrm>
      </p:grpSpPr>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213332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781965"/>
            <a:ext cx="5214937" cy="3199183"/>
          </a:xfrm>
          <a:noFill/>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213332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781965"/>
            <a:ext cx="5214937" cy="3199183"/>
          </a:xfrm>
          <a:noFill/>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96923774-0D57-5643-B003-AE36A86FA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
        <p:nvSpPr>
          <p:cNvPr id="7" name="Title 1">
            <a:extLst>
              <a:ext uri="{FF2B5EF4-FFF2-40B4-BE49-F238E27FC236}">
                <a16:creationId xmlns:a16="http://schemas.microsoft.com/office/drawing/2014/main" id="{8A6113C2-BF21-647D-DC30-BA60EFF59B88}"/>
              </a:ext>
            </a:extLst>
          </p:cNvPr>
          <p:cNvSpPr>
            <a:spLocks noGrp="1"/>
          </p:cNvSpPr>
          <p:nvPr>
            <p:ph type="title"/>
          </p:nvPr>
        </p:nvSpPr>
        <p:spPr>
          <a:xfrm>
            <a:off x="584200" y="1004213"/>
            <a:ext cx="11018520" cy="553998"/>
          </a:xfrm>
        </p:spPr>
        <p:txBody>
          <a:bodyPr/>
          <a:lstStyle/>
          <a:p>
            <a:r>
              <a:rPr lang="en-US"/>
              <a:t>Click to edit Master title style</a:t>
            </a:r>
          </a:p>
        </p:txBody>
      </p:sp>
      <p:sp>
        <p:nvSpPr>
          <p:cNvPr id="2" name="TextBox 1">
            <a:extLst>
              <a:ext uri="{FF2B5EF4-FFF2-40B4-BE49-F238E27FC236}">
                <a16:creationId xmlns:a16="http://schemas.microsoft.com/office/drawing/2014/main" id="{EFEBDC03-B173-7133-0CFF-40A91322B075}"/>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rgbClr val="474747"/>
                </a:solidFill>
                <a:latin typeface="Segoe UI Semibold" panose="020B0702040204020203" pitchFamily="34" charset="0"/>
                <a:cs typeface="Segoe UI Semibold" panose="020B0702040204020203" pitchFamily="34" charset="0"/>
              </a:rPr>
              <a:t>Microsoft</a:t>
            </a:r>
          </a:p>
          <a:p>
            <a:r>
              <a:rPr lang="en-US" sz="1000" spc="300">
                <a:solidFill>
                  <a:srgbClr val="474747"/>
                </a:solidFill>
                <a:latin typeface="Bierstadt" panose="020B0004020202020204" pitchFamily="34" charset="0"/>
                <a:cs typeface="Segoe UI Semilight" panose="020B0402040204020203" pitchFamily="34" charset="0"/>
              </a:rPr>
              <a:t>Design Week 2022</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bg>
      <p:bgPr>
        <a:solidFill>
          <a:srgbClr val="C6FAF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A4BF55-E63C-F9C4-3329-3D555F5B115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48194" y="4133358"/>
            <a:ext cx="4843806" cy="2724641"/>
          </a:xfrm>
          <a:prstGeom prst="rect">
            <a:avLst/>
          </a:prstGeom>
        </p:spPr>
      </p:pic>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74691" y="190961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74691" y="2862115"/>
            <a:ext cx="3264408" cy="1428083"/>
          </a:xfrm>
        </p:spPr>
        <p:txBody>
          <a:bodyPr wrap="square">
            <a:spAutoFit/>
          </a:bodyPr>
          <a:lstStyle>
            <a:lvl1pPr marL="176213" indent="-176213">
              <a:defRPr lang="en-US" sz="1600" dirty="0"/>
            </a:lvl1pPr>
            <a:lvl2pPr marL="322263" indent="-150813">
              <a:defRPr lang="en-US" sz="1600" dirty="0"/>
            </a:lvl2pPr>
            <a:lvl3pPr marL="466725" indent="-138113">
              <a:defRPr lang="en-US" sz="1600" dirty="0"/>
            </a:lvl3pPr>
            <a:lvl4pPr marL="595313" indent="-128588">
              <a:defRPr lang="en-US" sz="1600" dirty="0"/>
            </a:lvl4pPr>
            <a:lvl5pPr marL="731838" indent="-122238">
              <a:defRPr lang="en-US" sz="16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90961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855475"/>
            <a:ext cx="3264408" cy="1428083"/>
          </a:xfrm>
        </p:spPr>
        <p:txBody>
          <a:bodyPr wrap="square">
            <a:spAutoFit/>
          </a:bodyPr>
          <a:lstStyle>
            <a:lvl1pPr marL="176213" indent="-176213">
              <a:defRPr lang="en-US" sz="1600" dirty="0"/>
            </a:lvl1pPr>
            <a:lvl2pPr marL="398463" indent="-169863">
              <a:defRPr lang="en-US" sz="1600" dirty="0"/>
            </a:lvl2pPr>
            <a:lvl3pPr marL="555625" indent="-157163">
              <a:defRPr lang="en-US" sz="1600" dirty="0"/>
            </a:lvl3pPr>
            <a:lvl4pPr marL="685800" indent="-136525">
              <a:defRPr lang="en-US" sz="1600" dirty="0"/>
            </a:lvl4pPr>
            <a:lvl5pPr marL="800100" indent="-111125">
              <a:defRPr lang="en-US" sz="16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90961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862115"/>
            <a:ext cx="3264408" cy="1428083"/>
          </a:xfrm>
        </p:spPr>
        <p:txBody>
          <a:bodyPr wrap="square">
            <a:spAutoFit/>
          </a:bodyPr>
          <a:lstStyle>
            <a:lvl1pPr marL="176213" indent="-176213">
              <a:defRPr lang="en-US" sz="1600" dirty="0"/>
            </a:lvl1pPr>
            <a:lvl2pPr marL="398463" indent="-169863">
              <a:defRPr lang="en-US" sz="1600" dirty="0"/>
            </a:lvl2pPr>
            <a:lvl3pPr marL="555625" indent="-157163">
              <a:defRPr lang="en-US" sz="1600" dirty="0"/>
            </a:lvl3pPr>
            <a:lvl4pPr marL="685800" indent="-136525">
              <a:defRPr lang="en-US" sz="1600" dirty="0"/>
            </a:lvl4pPr>
            <a:lvl5pPr marL="800100" indent="-111125">
              <a:defRPr lang="en-US" sz="16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0B0D814-D298-4CBF-B25D-4808D864BD4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
        <p:nvSpPr>
          <p:cNvPr id="6" name="Title 1">
            <a:extLst>
              <a:ext uri="{FF2B5EF4-FFF2-40B4-BE49-F238E27FC236}">
                <a16:creationId xmlns:a16="http://schemas.microsoft.com/office/drawing/2014/main" id="{C6DBF825-DE1D-149A-6B51-AC43D0FB6EC6}"/>
              </a:ext>
            </a:extLst>
          </p:cNvPr>
          <p:cNvSpPr txBox="1">
            <a:spLocks/>
          </p:cNvSpPr>
          <p:nvPr userDrawn="1"/>
        </p:nvSpPr>
        <p:spPr>
          <a:xfrm>
            <a:off x="574691" y="1004213"/>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solidFill>
                  <a:schemeClr val="tx1"/>
                </a:solidFill>
                <a:effectLst/>
                <a:latin typeface="+mj-lt"/>
                <a:ea typeface="+mn-ea"/>
                <a:cs typeface="Segoe UI"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4FE85CA7-CC77-E79F-5804-F1148FBE149F}"/>
              </a:ext>
            </a:extLst>
          </p:cNvPr>
          <p:cNvCxnSpPr/>
          <p:nvPr userDrawn="1"/>
        </p:nvCxnSpPr>
        <p:spPr>
          <a:xfrm>
            <a:off x="0" y="1784626"/>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C4EFF0A-2743-5709-B854-79F3ACA87D76}"/>
              </a:ext>
            </a:extLst>
          </p:cNvPr>
          <p:cNvCxnSpPr/>
          <p:nvPr userDrawn="1"/>
        </p:nvCxnSpPr>
        <p:spPr>
          <a:xfrm>
            <a:off x="0" y="2696818"/>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A213AC5-A7AA-29DE-E51D-1A5A3E3BD74E}"/>
              </a:ext>
            </a:extLst>
          </p:cNvPr>
          <p:cNvCxnSpPr>
            <a:cxnSpLocks/>
          </p:cNvCxnSpPr>
          <p:nvPr userDrawn="1"/>
        </p:nvCxnSpPr>
        <p:spPr>
          <a:xfrm flipV="1">
            <a:off x="4284870" y="1784626"/>
            <a:ext cx="0" cy="514626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91F4B0-9A8A-53CC-EC58-001DA2A27FB5}"/>
              </a:ext>
            </a:extLst>
          </p:cNvPr>
          <p:cNvCxnSpPr>
            <a:cxnSpLocks/>
          </p:cNvCxnSpPr>
          <p:nvPr userDrawn="1"/>
        </p:nvCxnSpPr>
        <p:spPr>
          <a:xfrm flipV="1">
            <a:off x="8139044" y="1784626"/>
            <a:ext cx="0" cy="514626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EC2071E-DDB7-6661-B9DB-37AC589C1827}"/>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rgbClr val="474747"/>
                </a:solidFill>
                <a:latin typeface="Segoe UI Semibold" panose="020B0702040204020203" pitchFamily="34" charset="0"/>
                <a:cs typeface="Segoe UI Semibold" panose="020B0702040204020203" pitchFamily="34" charset="0"/>
              </a:rPr>
              <a:t>Microsoft</a:t>
            </a:r>
          </a:p>
          <a:p>
            <a:r>
              <a:rPr lang="en-US" sz="1000" spc="300">
                <a:solidFill>
                  <a:srgbClr val="474747"/>
                </a:solidFill>
                <a:latin typeface="Bierstadt" panose="020B0004020202020204" pitchFamily="34" charset="0"/>
                <a:cs typeface="Segoe UI Semilight" panose="020B0402040204020203" pitchFamily="34" charset="0"/>
              </a:rPr>
              <a:t>Design Week 2022</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bg>
      <p:bgPr>
        <a:solidFill>
          <a:srgbClr val="C6FAF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98E353-11AF-6972-EE14-B6828A9CB20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48194" y="4133358"/>
            <a:ext cx="4843806" cy="2724641"/>
          </a:xfrm>
          <a:prstGeom prst="rect">
            <a:avLst/>
          </a:prstGeom>
        </p:spPr>
      </p:pic>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86442"/>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731282"/>
            <a:ext cx="2532063" cy="1698927"/>
          </a:xfrm>
        </p:spPr>
        <p:txBody>
          <a:bodyPr wrap="square">
            <a:spAutoFit/>
          </a:bodyPr>
          <a:lstStyle>
            <a:lvl1pPr marL="141288" indent="-141288">
              <a:defRPr lang="en-US" sz="1600" dirty="0"/>
            </a:lvl1pPr>
            <a:lvl2pPr marL="285750" indent="-125413">
              <a:defRPr lang="en-US" sz="1600" dirty="0"/>
            </a:lvl2pPr>
            <a:lvl3pPr marL="438150" indent="-133350">
              <a:defRPr lang="en-US" sz="1600" dirty="0"/>
            </a:lvl3pPr>
            <a:lvl4pPr marL="566738" indent="-114300">
              <a:defRPr lang="en-US" sz="1600" dirty="0"/>
            </a:lvl4pPr>
            <a:lvl5pPr marL="685800" indent="-109538">
              <a:defRPr lang="en-US" sz="16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86442"/>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724642"/>
            <a:ext cx="2532063" cy="1698927"/>
          </a:xfrm>
        </p:spPr>
        <p:txBody>
          <a:bodyPr wrap="square">
            <a:spAutoFit/>
          </a:bodyPr>
          <a:lstStyle>
            <a:lvl1pPr marL="141288" indent="-141288">
              <a:defRPr lang="en-US" sz="1600" dirty="0"/>
            </a:lvl1pPr>
            <a:lvl2pPr marL="285750" indent="-125413">
              <a:defRPr lang="en-US" sz="1600" dirty="0"/>
            </a:lvl2pPr>
            <a:lvl3pPr marL="438150" indent="-133350">
              <a:defRPr lang="en-US" sz="1600" dirty="0"/>
            </a:lvl3pPr>
            <a:lvl4pPr marL="566738" indent="-114300">
              <a:defRPr lang="en-US" sz="1600" dirty="0"/>
            </a:lvl4pPr>
            <a:lvl5pPr marL="685800" indent="-109538">
              <a:defRPr lang="en-US" sz="16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86442"/>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731282"/>
            <a:ext cx="2532063" cy="1698927"/>
          </a:xfrm>
        </p:spPr>
        <p:txBody>
          <a:bodyPr wrap="square">
            <a:spAutoFit/>
          </a:bodyPr>
          <a:lstStyle>
            <a:lvl1pPr marL="141288" indent="-141288">
              <a:defRPr lang="en-US" sz="1600" dirty="0"/>
            </a:lvl1pPr>
            <a:lvl2pPr marL="285750" indent="-125413">
              <a:defRPr lang="en-US" sz="1600" dirty="0"/>
            </a:lvl2pPr>
            <a:lvl3pPr marL="438150" indent="-133350">
              <a:defRPr lang="en-US" sz="1600" dirty="0"/>
            </a:lvl3pPr>
            <a:lvl4pPr marL="566738" indent="-114300">
              <a:defRPr lang="en-US" sz="1600" dirty="0"/>
            </a:lvl4pPr>
            <a:lvl5pPr marL="685800" indent="-109538">
              <a:defRPr lang="en-US" sz="16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86442"/>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724642"/>
            <a:ext cx="2532063" cy="1698927"/>
          </a:xfrm>
        </p:spPr>
        <p:txBody>
          <a:bodyPr wrap="square">
            <a:spAutoFit/>
          </a:bodyPr>
          <a:lstStyle>
            <a:lvl1pPr marL="141288" indent="-141288">
              <a:defRPr lang="en-US" sz="1600" dirty="0"/>
            </a:lvl1pPr>
            <a:lvl2pPr marL="285750" indent="-125413">
              <a:defRPr lang="en-US" sz="1600" dirty="0"/>
            </a:lvl2pPr>
            <a:lvl3pPr marL="438150" indent="-133350">
              <a:defRPr lang="en-US" sz="1600" dirty="0"/>
            </a:lvl3pPr>
            <a:lvl4pPr marL="566738" indent="-114300">
              <a:defRPr lang="en-US" sz="1600" dirty="0"/>
            </a:lvl4pPr>
            <a:lvl5pPr marL="685800" indent="-109538">
              <a:defRPr lang="en-US" sz="16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65E7082F-CD12-B598-0036-36838DB317D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
        <p:nvSpPr>
          <p:cNvPr id="6" name="Title 2">
            <a:extLst>
              <a:ext uri="{FF2B5EF4-FFF2-40B4-BE49-F238E27FC236}">
                <a16:creationId xmlns:a16="http://schemas.microsoft.com/office/drawing/2014/main" id="{1D89C92D-786C-0B78-F7FE-2F0A35F54FB5}"/>
              </a:ext>
            </a:extLst>
          </p:cNvPr>
          <p:cNvSpPr>
            <a:spLocks noGrp="1"/>
          </p:cNvSpPr>
          <p:nvPr>
            <p:ph type="title"/>
          </p:nvPr>
        </p:nvSpPr>
        <p:spPr>
          <a:xfrm>
            <a:off x="584200" y="928540"/>
            <a:ext cx="11018520" cy="553998"/>
          </a:xfrm>
        </p:spPr>
        <p:txBody>
          <a:bodyPr>
            <a:spAutoFit/>
          </a:bodyPr>
          <a:lstStyle/>
          <a:p>
            <a:r>
              <a:rPr lang="en-US"/>
              <a:t>Click to edit Master title style</a:t>
            </a:r>
          </a:p>
        </p:txBody>
      </p:sp>
      <p:cxnSp>
        <p:nvCxnSpPr>
          <p:cNvPr id="3" name="Straight Connector 2">
            <a:extLst>
              <a:ext uri="{FF2B5EF4-FFF2-40B4-BE49-F238E27FC236}">
                <a16:creationId xmlns:a16="http://schemas.microsoft.com/office/drawing/2014/main" id="{17B2B083-1E9D-DB64-7651-7567B8499DBC}"/>
              </a:ext>
            </a:extLst>
          </p:cNvPr>
          <p:cNvCxnSpPr/>
          <p:nvPr userDrawn="1"/>
        </p:nvCxnSpPr>
        <p:spPr>
          <a:xfrm>
            <a:off x="0" y="1784626"/>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3D1C35A-C466-EE6B-D4CD-F07CCF1B6325}"/>
              </a:ext>
            </a:extLst>
          </p:cNvPr>
          <p:cNvCxnSpPr/>
          <p:nvPr userDrawn="1"/>
        </p:nvCxnSpPr>
        <p:spPr>
          <a:xfrm>
            <a:off x="0" y="2623042"/>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5423E49-B37F-06C9-E78D-4F1B5DD08CAE}"/>
              </a:ext>
            </a:extLst>
          </p:cNvPr>
          <p:cNvCxnSpPr>
            <a:cxnSpLocks/>
          </p:cNvCxnSpPr>
          <p:nvPr userDrawn="1"/>
        </p:nvCxnSpPr>
        <p:spPr>
          <a:xfrm flipV="1">
            <a:off x="3304209" y="1784626"/>
            <a:ext cx="0" cy="514626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9286CCA-FCDC-BFE0-B928-288EDE44D707}"/>
              </a:ext>
            </a:extLst>
          </p:cNvPr>
          <p:cNvCxnSpPr>
            <a:cxnSpLocks/>
          </p:cNvCxnSpPr>
          <p:nvPr userDrawn="1"/>
        </p:nvCxnSpPr>
        <p:spPr>
          <a:xfrm flipV="1">
            <a:off x="6115879" y="1784626"/>
            <a:ext cx="0" cy="514626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7F2DC73-BE7D-E4B3-F943-62ADCC0E0FE2}"/>
              </a:ext>
            </a:extLst>
          </p:cNvPr>
          <p:cNvCxnSpPr>
            <a:cxnSpLocks/>
          </p:cNvCxnSpPr>
          <p:nvPr userDrawn="1"/>
        </p:nvCxnSpPr>
        <p:spPr>
          <a:xfrm flipV="1">
            <a:off x="8958470" y="1784626"/>
            <a:ext cx="0" cy="514626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8873610-5D85-9141-7556-7EC3BE1FA6D7}"/>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rgbClr val="474747"/>
                </a:solidFill>
                <a:latin typeface="Segoe UI Semibold" panose="020B0702040204020203" pitchFamily="34" charset="0"/>
                <a:cs typeface="Segoe UI Semibold" panose="020B0702040204020203" pitchFamily="34" charset="0"/>
              </a:rPr>
              <a:t>Microsoft</a:t>
            </a:r>
          </a:p>
          <a:p>
            <a:r>
              <a:rPr lang="en-US" sz="1000" spc="300">
                <a:solidFill>
                  <a:srgbClr val="474747"/>
                </a:solidFill>
                <a:latin typeface="Bierstadt" panose="020B0004020202020204" pitchFamily="34" charset="0"/>
                <a:cs typeface="Segoe UI Semilight" panose="020B0402040204020203" pitchFamily="34" charset="0"/>
              </a:rPr>
              <a:t>Design Week 2022</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C6FA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B97A2F-C1C6-A600-E262-3E5B8E2821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
        <p:nvSpPr>
          <p:cNvPr id="5" name="Title 2">
            <a:extLst>
              <a:ext uri="{FF2B5EF4-FFF2-40B4-BE49-F238E27FC236}">
                <a16:creationId xmlns:a16="http://schemas.microsoft.com/office/drawing/2014/main" id="{ECC124C7-CE71-6CDE-7228-F82F390F4DD0}"/>
              </a:ext>
            </a:extLst>
          </p:cNvPr>
          <p:cNvSpPr>
            <a:spLocks noGrp="1"/>
          </p:cNvSpPr>
          <p:nvPr>
            <p:ph type="title"/>
          </p:nvPr>
        </p:nvSpPr>
        <p:spPr>
          <a:xfrm>
            <a:off x="588263" y="928540"/>
            <a:ext cx="11018520" cy="553998"/>
          </a:xfrm>
        </p:spPr>
        <p:txBody>
          <a:bodyPr>
            <a:spAutoFit/>
          </a:bodyPr>
          <a:lstStyle/>
          <a:p>
            <a:r>
              <a:rPr lang="en-US"/>
              <a:t>Click to edit Master title style</a:t>
            </a:r>
          </a:p>
        </p:txBody>
      </p:sp>
      <p:sp>
        <p:nvSpPr>
          <p:cNvPr id="2" name="TextBox 1">
            <a:extLst>
              <a:ext uri="{FF2B5EF4-FFF2-40B4-BE49-F238E27FC236}">
                <a16:creationId xmlns:a16="http://schemas.microsoft.com/office/drawing/2014/main" id="{255F4B2B-6B68-25A9-B720-F5D8F014A462}"/>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rgbClr val="474747"/>
                </a:solidFill>
                <a:latin typeface="Segoe UI Semibold" panose="020B0702040204020203" pitchFamily="34" charset="0"/>
                <a:cs typeface="Segoe UI Semibold" panose="020B0702040204020203" pitchFamily="34" charset="0"/>
              </a:rPr>
              <a:t>Microsoft</a:t>
            </a:r>
          </a:p>
          <a:p>
            <a:r>
              <a:rPr lang="en-US" sz="1000" spc="300">
                <a:solidFill>
                  <a:srgbClr val="474747"/>
                </a:solidFill>
                <a:latin typeface="Bierstadt" panose="020B0004020202020204" pitchFamily="34" charset="0"/>
                <a:cs typeface="Segoe UI Semilight" panose="020B0402040204020203" pitchFamily="34" charset="0"/>
              </a:rPr>
              <a:t>Design Week 2022</a:t>
            </a:r>
          </a:p>
        </p:txBody>
      </p:sp>
      <p:pic>
        <p:nvPicPr>
          <p:cNvPr id="6" name="Picture 5">
            <a:extLst>
              <a:ext uri="{FF2B5EF4-FFF2-40B4-BE49-F238E27FC236}">
                <a16:creationId xmlns:a16="http://schemas.microsoft.com/office/drawing/2014/main" id="{BC102BD5-384A-204A-231D-B87EE7DC8FF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84132" y="6417779"/>
            <a:ext cx="1514208" cy="225135"/>
          </a:xfrm>
          <a:prstGeom prst="rect">
            <a:avLst/>
          </a:prstGeom>
        </p:spPr>
      </p:pic>
    </p:spTree>
    <p:extLst>
      <p:ext uri="{BB962C8B-B14F-4D97-AF65-F5344CB8AC3E}">
        <p14:creationId xmlns:p14="http://schemas.microsoft.com/office/powerpoint/2010/main" val="1307984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Small title - half page">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text, vector graphics&#10;&#10;Description automatically generated">
            <a:extLst>
              <a:ext uri="{FF2B5EF4-FFF2-40B4-BE49-F238E27FC236}">
                <a16:creationId xmlns:a16="http://schemas.microsoft.com/office/drawing/2014/main" id="{5264E940-83E5-5309-AF05-40459145B5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Oval 6">
            <a:extLst>
              <a:ext uri="{FF2B5EF4-FFF2-40B4-BE49-F238E27FC236}">
                <a16:creationId xmlns:a16="http://schemas.microsoft.com/office/drawing/2014/main" id="{73065116-4B68-41A7-46AF-5D21B79B766F}"/>
              </a:ext>
            </a:extLst>
          </p:cNvPr>
          <p:cNvSpPr/>
          <p:nvPr userDrawn="1"/>
        </p:nvSpPr>
        <p:spPr bwMode="auto">
          <a:xfrm>
            <a:off x="6256035" y="442912"/>
            <a:ext cx="4253948" cy="4253948"/>
          </a:xfrm>
          <a:prstGeom prst="ellipse">
            <a:avLst/>
          </a:prstGeom>
          <a:solidFill>
            <a:srgbClr val="E0C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3" name="Picture 12" descr="A picture containing mollusk, dark&#10;&#10;Description automatically generated">
            <a:extLst>
              <a:ext uri="{FF2B5EF4-FFF2-40B4-BE49-F238E27FC236}">
                <a16:creationId xmlns:a16="http://schemas.microsoft.com/office/drawing/2014/main" id="{36E475D8-D519-3FDD-BA6E-98CAE98D8D5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449557" y="384950"/>
            <a:ext cx="4636052" cy="4636052"/>
          </a:xfrm>
          <a:prstGeom prst="rect">
            <a:avLst/>
          </a:prstGeom>
        </p:spPr>
      </p:pic>
      <p:sp>
        <p:nvSpPr>
          <p:cNvPr id="20" name="Rectangle 19">
            <a:extLst>
              <a:ext uri="{FF2B5EF4-FFF2-40B4-BE49-F238E27FC236}">
                <a16:creationId xmlns:a16="http://schemas.microsoft.com/office/drawing/2014/main" id="{315FAD5E-6C32-EA27-F314-7D2BAB6C1E78}"/>
              </a:ext>
            </a:extLst>
          </p:cNvPr>
          <p:cNvSpPr/>
          <p:nvPr userDrawn="1"/>
        </p:nvSpPr>
        <p:spPr bwMode="auto">
          <a:xfrm>
            <a:off x="7699513" y="0"/>
            <a:ext cx="3049009" cy="885825"/>
          </a:xfrm>
          <a:prstGeom prst="rect">
            <a:avLst/>
          </a:prstGeom>
          <a:solidFill>
            <a:srgbClr val="E0C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7" name="Graphic 16">
            <a:extLst>
              <a:ext uri="{FF2B5EF4-FFF2-40B4-BE49-F238E27FC236}">
                <a16:creationId xmlns:a16="http://schemas.microsoft.com/office/drawing/2014/main" id="{6E244ED9-8FBE-C120-A71B-C4ED265B853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135566" y="808244"/>
            <a:ext cx="1905000" cy="885825"/>
          </a:xfrm>
          <a:prstGeom prst="rect">
            <a:avLst/>
          </a:prstGeom>
        </p:spPr>
      </p:pic>
      <p:sp>
        <p:nvSpPr>
          <p:cNvPr id="18" name="TextBox 17">
            <a:extLst>
              <a:ext uri="{FF2B5EF4-FFF2-40B4-BE49-F238E27FC236}">
                <a16:creationId xmlns:a16="http://schemas.microsoft.com/office/drawing/2014/main" id="{6378C559-C13B-B82B-4C69-5C079896576C}"/>
              </a:ext>
            </a:extLst>
          </p:cNvPr>
          <p:cNvSpPr txBox="1"/>
          <p:nvPr userDrawn="1"/>
        </p:nvSpPr>
        <p:spPr>
          <a:xfrm>
            <a:off x="8878349" y="978944"/>
            <a:ext cx="2507173" cy="276999"/>
          </a:xfrm>
          <a:prstGeom prst="rect">
            <a:avLst/>
          </a:prstGeom>
          <a:noFill/>
          <a:effectLst/>
        </p:spPr>
        <p:txBody>
          <a:bodyPr wrap="square" rtlCol="0">
            <a:spAutoFit/>
          </a:bodyPr>
          <a:lstStyle/>
          <a:p>
            <a:pPr algn="ctr"/>
            <a:r>
              <a:rPr lang="en-US" sz="1200" spc="600"/>
              <a:t>THANK</a:t>
            </a:r>
            <a:endParaRPr lang="en-US" sz="1200" spc="600">
              <a:solidFill>
                <a:srgbClr val="474747"/>
              </a:solidFill>
              <a:latin typeface="Segoe UI Semilight" panose="020B0402040204020203" pitchFamily="34" charset="0"/>
              <a:cs typeface="Segoe UI Semilight" panose="020B0402040204020203" pitchFamily="34" charset="0"/>
            </a:endParaRPr>
          </a:p>
        </p:txBody>
      </p:sp>
      <p:sp>
        <p:nvSpPr>
          <p:cNvPr id="19" name="TextBox 18">
            <a:extLst>
              <a:ext uri="{FF2B5EF4-FFF2-40B4-BE49-F238E27FC236}">
                <a16:creationId xmlns:a16="http://schemas.microsoft.com/office/drawing/2014/main" id="{4F2B21D2-9B1B-44EF-8605-E1407810E9DA}"/>
              </a:ext>
            </a:extLst>
          </p:cNvPr>
          <p:cNvSpPr txBox="1"/>
          <p:nvPr userDrawn="1"/>
        </p:nvSpPr>
        <p:spPr>
          <a:xfrm>
            <a:off x="8878349" y="1255943"/>
            <a:ext cx="2507173" cy="276999"/>
          </a:xfrm>
          <a:prstGeom prst="rect">
            <a:avLst/>
          </a:prstGeom>
          <a:noFill/>
          <a:effectLst/>
        </p:spPr>
        <p:txBody>
          <a:bodyPr wrap="square" rtlCol="0">
            <a:spAutoFit/>
          </a:bodyPr>
          <a:lstStyle/>
          <a:p>
            <a:pPr algn="ctr"/>
            <a:r>
              <a:rPr lang="en-US" sz="1200" spc="600"/>
              <a:t>YOU</a:t>
            </a:r>
            <a:endParaRPr lang="en-US" sz="1200" spc="600">
              <a:solidFill>
                <a:srgbClr val="474747"/>
              </a:solidFill>
              <a:latin typeface="Segoe UI Semilight" panose="020B0402040204020203" pitchFamily="34" charset="0"/>
              <a:cs typeface="Segoe UI Semilight" panose="020B0402040204020203" pitchFamily="34" charset="0"/>
            </a:endParaRPr>
          </a:p>
        </p:txBody>
      </p:sp>
      <p:pic>
        <p:nvPicPr>
          <p:cNvPr id="21" name="Picture 20">
            <a:extLst>
              <a:ext uri="{FF2B5EF4-FFF2-40B4-BE49-F238E27FC236}">
                <a16:creationId xmlns:a16="http://schemas.microsoft.com/office/drawing/2014/main" id="{B1DB5292-F74B-F59D-32C6-BB20CB1334F8}"/>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75955" y="146411"/>
            <a:ext cx="296501" cy="296501"/>
          </a:xfrm>
          <a:prstGeom prst="rect">
            <a:avLst/>
          </a:prstGeom>
        </p:spPr>
      </p:pic>
    </p:spTree>
    <p:extLst>
      <p:ext uri="{BB962C8B-B14F-4D97-AF65-F5344CB8AC3E}">
        <p14:creationId xmlns:p14="http://schemas.microsoft.com/office/powerpoint/2010/main" val="33017856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B97A2F-C1C6-A600-E262-3E5B8E2821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
        <p:nvSpPr>
          <p:cNvPr id="5" name="Title 2">
            <a:extLst>
              <a:ext uri="{FF2B5EF4-FFF2-40B4-BE49-F238E27FC236}">
                <a16:creationId xmlns:a16="http://schemas.microsoft.com/office/drawing/2014/main" id="{ECC124C7-CE71-6CDE-7228-F82F390F4DD0}"/>
              </a:ext>
            </a:extLst>
          </p:cNvPr>
          <p:cNvSpPr>
            <a:spLocks noGrp="1"/>
          </p:cNvSpPr>
          <p:nvPr>
            <p:ph type="title"/>
          </p:nvPr>
        </p:nvSpPr>
        <p:spPr>
          <a:xfrm>
            <a:off x="588263" y="928540"/>
            <a:ext cx="11018520" cy="553998"/>
          </a:xfrm>
        </p:spPr>
        <p:txBody>
          <a:bodyPr>
            <a:spAutoFit/>
          </a:bodyPr>
          <a:lstStyle/>
          <a:p>
            <a:r>
              <a:rPr lang="en-US"/>
              <a:t>Click to edit Master title style</a:t>
            </a:r>
          </a:p>
        </p:txBody>
      </p:sp>
      <p:sp>
        <p:nvSpPr>
          <p:cNvPr id="2" name="TextBox 1">
            <a:extLst>
              <a:ext uri="{FF2B5EF4-FFF2-40B4-BE49-F238E27FC236}">
                <a16:creationId xmlns:a16="http://schemas.microsoft.com/office/drawing/2014/main" id="{E8AA3A53-0510-A9B1-CD7B-81C23C40C9AB}"/>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rgbClr val="474747"/>
                </a:solidFill>
                <a:latin typeface="Segoe UI Semibold" panose="020B0702040204020203" pitchFamily="34" charset="0"/>
                <a:cs typeface="Segoe UI Semibold" panose="020B0702040204020203" pitchFamily="34" charset="0"/>
              </a:rPr>
              <a:t>Microsoft</a:t>
            </a:r>
          </a:p>
          <a:p>
            <a:r>
              <a:rPr lang="en-US" sz="1000" spc="300">
                <a:solidFill>
                  <a:srgbClr val="474747"/>
                </a:solidFill>
                <a:latin typeface="Bierstadt" panose="020B0004020202020204" pitchFamily="34" charset="0"/>
                <a:cs typeface="Segoe UI Semilight" panose="020B0402040204020203" pitchFamily="34" charset="0"/>
              </a:rPr>
              <a:t>Design Week 2022</a:t>
            </a:r>
          </a:p>
        </p:txBody>
      </p:sp>
      <p:pic>
        <p:nvPicPr>
          <p:cNvPr id="3" name="Picture 2">
            <a:extLst>
              <a:ext uri="{FF2B5EF4-FFF2-40B4-BE49-F238E27FC236}">
                <a16:creationId xmlns:a16="http://schemas.microsoft.com/office/drawing/2014/main" id="{A23B94C8-9CE2-644F-5787-701C6A3D34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84132" y="6417779"/>
            <a:ext cx="1514208" cy="225135"/>
          </a:xfrm>
          <a:prstGeom prst="rect">
            <a:avLst/>
          </a:prstGeom>
        </p:spPr>
      </p:pic>
    </p:spTree>
    <p:extLst>
      <p:ext uri="{BB962C8B-B14F-4D97-AF65-F5344CB8AC3E}">
        <p14:creationId xmlns:p14="http://schemas.microsoft.com/office/powerpoint/2010/main" val="39812719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 left side ">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pic>
        <p:nvPicPr>
          <p:cNvPr id="4" name="Picture 3">
            <a:extLst>
              <a:ext uri="{FF2B5EF4-FFF2-40B4-BE49-F238E27FC236}">
                <a16:creationId xmlns:a16="http://schemas.microsoft.com/office/drawing/2014/main" id="{95C8F399-1954-5BEB-2211-1D0C8FEA322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
        <p:nvSpPr>
          <p:cNvPr id="5" name="TextBox 4">
            <a:extLst>
              <a:ext uri="{FF2B5EF4-FFF2-40B4-BE49-F238E27FC236}">
                <a16:creationId xmlns:a16="http://schemas.microsoft.com/office/drawing/2014/main" id="{A9B9FC59-56D6-876D-438B-7F5530DB176F}"/>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rgbClr val="474747"/>
                </a:solidFill>
                <a:latin typeface="Segoe UI Semibold" panose="020B0702040204020203" pitchFamily="34" charset="0"/>
                <a:cs typeface="Segoe UI Semibold" panose="020B0702040204020203" pitchFamily="34" charset="0"/>
              </a:rPr>
              <a:t>Microsoft</a:t>
            </a:r>
          </a:p>
          <a:p>
            <a:r>
              <a:rPr lang="en-US" sz="1000" spc="300">
                <a:solidFill>
                  <a:srgbClr val="474747"/>
                </a:solidFill>
                <a:latin typeface="Bierstadt" panose="020B0004020202020204" pitchFamily="34" charset="0"/>
                <a:cs typeface="Segoe UI Semilight" panose="020B0402040204020203" pitchFamily="34" charset="0"/>
              </a:rPr>
              <a:t>Design Week 2022</a:t>
            </a:r>
          </a:p>
        </p:txBody>
      </p:sp>
      <p:pic>
        <p:nvPicPr>
          <p:cNvPr id="3" name="Picture 2">
            <a:extLst>
              <a:ext uri="{FF2B5EF4-FFF2-40B4-BE49-F238E27FC236}">
                <a16:creationId xmlns:a16="http://schemas.microsoft.com/office/drawing/2014/main" id="{8943DE45-5830-22EC-F362-42CC168AD47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84132" y="6417779"/>
            <a:ext cx="1514208" cy="225135"/>
          </a:xfrm>
          <a:prstGeom prst="rect">
            <a:avLst/>
          </a:prstGeom>
        </p:spPr>
      </p:pic>
    </p:spTree>
    <p:extLst>
      <p:ext uri="{BB962C8B-B14F-4D97-AF65-F5344CB8AC3E}">
        <p14:creationId xmlns:p14="http://schemas.microsoft.com/office/powerpoint/2010/main" val="613384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036948"/>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4" name="Picture 3">
            <a:extLst>
              <a:ext uri="{FF2B5EF4-FFF2-40B4-BE49-F238E27FC236}">
                <a16:creationId xmlns:a16="http://schemas.microsoft.com/office/drawing/2014/main" id="{2B8DBA19-B4FD-AAFD-B011-35F4619D2E1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
        <p:nvSpPr>
          <p:cNvPr id="5" name="TextBox 4">
            <a:extLst>
              <a:ext uri="{FF2B5EF4-FFF2-40B4-BE49-F238E27FC236}">
                <a16:creationId xmlns:a16="http://schemas.microsoft.com/office/drawing/2014/main" id="{2C57CE36-B415-04BF-E0A9-B97FB86142DF}"/>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rgbClr val="474747"/>
                </a:solidFill>
                <a:latin typeface="Segoe UI Semibold" panose="020B0702040204020203" pitchFamily="34" charset="0"/>
                <a:cs typeface="Segoe UI Semibold" panose="020B0702040204020203" pitchFamily="34" charset="0"/>
              </a:rPr>
              <a:t>Microsoft</a:t>
            </a:r>
          </a:p>
          <a:p>
            <a:r>
              <a:rPr lang="en-US" sz="1000" spc="300">
                <a:solidFill>
                  <a:srgbClr val="474747"/>
                </a:solidFill>
                <a:latin typeface="Bierstadt" panose="020B0004020202020204" pitchFamily="34" charset="0"/>
                <a:cs typeface="Segoe UI Semilight" panose="020B0402040204020203" pitchFamily="34" charset="0"/>
              </a:rPr>
              <a:t>Design Week 2022</a:t>
            </a:r>
          </a:p>
        </p:txBody>
      </p:sp>
      <p:pic>
        <p:nvPicPr>
          <p:cNvPr id="3" name="Picture 2">
            <a:extLst>
              <a:ext uri="{FF2B5EF4-FFF2-40B4-BE49-F238E27FC236}">
                <a16:creationId xmlns:a16="http://schemas.microsoft.com/office/drawing/2014/main" id="{6B6C63C5-6587-E816-6C9A-76CD303AA2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84132" y="6417779"/>
            <a:ext cx="1514208" cy="225135"/>
          </a:xfrm>
          <a:prstGeom prst="rect">
            <a:avLst/>
          </a:prstGeom>
        </p:spPr>
      </p:pic>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F4364C"/>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Production</a:t>
            </a:r>
          </a:p>
        </p:txBody>
      </p:sp>
    </p:spTree>
    <p:extLst>
      <p:ext uri="{BB962C8B-B14F-4D97-AF65-F5344CB8AC3E}">
        <p14:creationId xmlns:p14="http://schemas.microsoft.com/office/powerpoint/2010/main" val="20741882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3" name="TextBox 2">
            <a:extLst>
              <a:ext uri="{FF2B5EF4-FFF2-40B4-BE49-F238E27FC236}">
                <a16:creationId xmlns:a16="http://schemas.microsoft.com/office/drawing/2014/main" id="{C0A83DF0-C250-42E6-1232-C546E1DD983C}"/>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chemeClr val="bg1">
                    <a:lumMod val="75000"/>
                    <a:lumOff val="25000"/>
                  </a:schemeClr>
                </a:solidFill>
                <a:latin typeface="Segoe UI Semibold" panose="020B0702040204020203" pitchFamily="34" charset="0"/>
                <a:cs typeface="Segoe UI Semibold" panose="020B0702040204020203" pitchFamily="34" charset="0"/>
              </a:rPr>
              <a:t>Microsoft</a:t>
            </a:r>
          </a:p>
          <a:p>
            <a:r>
              <a:rPr lang="en-US" sz="1000">
                <a:solidFill>
                  <a:schemeClr val="bg1">
                    <a:lumMod val="75000"/>
                    <a:lumOff val="25000"/>
                  </a:schemeClr>
                </a:solidFill>
                <a:latin typeface="Segoe UI Semilight" panose="020B0402040204020203" pitchFamily="34" charset="0"/>
                <a:cs typeface="Segoe UI Semilight" panose="020B0402040204020203" pitchFamily="34" charset="0"/>
              </a:rPr>
              <a:t>Design Week 2022</a:t>
            </a:r>
          </a:p>
        </p:txBody>
      </p:sp>
      <p:pic>
        <p:nvPicPr>
          <p:cNvPr id="4" name="Picture 3">
            <a:extLst>
              <a:ext uri="{FF2B5EF4-FFF2-40B4-BE49-F238E27FC236}">
                <a16:creationId xmlns:a16="http://schemas.microsoft.com/office/drawing/2014/main" id="{7B50D70F-3D99-3CD4-1FCE-C3E02630EB8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1593211" y="222367"/>
            <a:ext cx="296501" cy="296501"/>
          </a:xfrm>
          <a:prstGeom prst="rect">
            <a:avLst/>
          </a:prstGeom>
        </p:spPr>
      </p:pic>
    </p:spTree>
    <p:extLst>
      <p:ext uri="{BB962C8B-B14F-4D97-AF65-F5344CB8AC3E}">
        <p14:creationId xmlns:p14="http://schemas.microsoft.com/office/powerpoint/2010/main" val="907464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DA22ABEF-6D7E-FB38-AFEB-FF94174228B2}"/>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chemeClr val="bg1">
                    <a:lumMod val="75000"/>
                    <a:lumOff val="25000"/>
                  </a:schemeClr>
                </a:solidFill>
                <a:latin typeface="Segoe UI Semibold" panose="020B0702040204020203" pitchFamily="34" charset="0"/>
                <a:cs typeface="Segoe UI Semibold" panose="020B0702040204020203" pitchFamily="34" charset="0"/>
              </a:rPr>
              <a:t>Microsoft</a:t>
            </a:r>
          </a:p>
          <a:p>
            <a:r>
              <a:rPr lang="en-US" sz="1000">
                <a:solidFill>
                  <a:schemeClr val="bg1">
                    <a:lumMod val="75000"/>
                    <a:lumOff val="25000"/>
                  </a:schemeClr>
                </a:solidFill>
                <a:latin typeface="Segoe UI Semilight" panose="020B0402040204020203" pitchFamily="34" charset="0"/>
                <a:cs typeface="Segoe UI Semilight" panose="020B0402040204020203" pitchFamily="34" charset="0"/>
              </a:rPr>
              <a:t>Design Week 2022</a:t>
            </a:r>
          </a:p>
        </p:txBody>
      </p:sp>
      <p:pic>
        <p:nvPicPr>
          <p:cNvPr id="4" name="Picture 3">
            <a:extLst>
              <a:ext uri="{FF2B5EF4-FFF2-40B4-BE49-F238E27FC236}">
                <a16:creationId xmlns:a16="http://schemas.microsoft.com/office/drawing/2014/main" id="{A852B54E-099A-D6C8-8C93-C153C91759F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1593211" y="222367"/>
            <a:ext cx="296501" cy="296501"/>
          </a:xfrm>
          <a:prstGeom prst="rect">
            <a:avLst/>
          </a:prstGeom>
        </p:spPr>
      </p:pic>
    </p:spTree>
    <p:extLst>
      <p:ext uri="{BB962C8B-B14F-4D97-AF65-F5344CB8AC3E}">
        <p14:creationId xmlns:p14="http://schemas.microsoft.com/office/powerpoint/2010/main" val="446914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1221409"/>
            <a:ext cx="11018520" cy="553998"/>
          </a:xfrm>
        </p:spPr>
        <p:txBody>
          <a:bodyPr/>
          <a:lstStyle>
            <a:lvl1pPr>
              <a:defRPr b="1">
                <a:solidFill>
                  <a:schemeClr val="tx1"/>
                </a:solidFill>
                <a:latin typeface="Bierstadt" panose="020B0004020202020204" pitchFamily="34" charset="0"/>
                <a:ea typeface="Bierstadt" panose="020B0004020202020204"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2200897"/>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D917243F-0B6F-A6E5-2B58-13F296BDD870}"/>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chemeClr val="bg1">
                    <a:lumMod val="75000"/>
                    <a:lumOff val="25000"/>
                  </a:schemeClr>
                </a:solidFill>
                <a:latin typeface="Segoe UI Semibold" panose="020B0702040204020203" pitchFamily="34" charset="0"/>
                <a:cs typeface="Segoe UI Semibold" panose="020B0702040204020203" pitchFamily="34" charset="0"/>
              </a:rPr>
              <a:t>Microsoft</a:t>
            </a:r>
          </a:p>
          <a:p>
            <a:r>
              <a:rPr lang="en-US" sz="1000">
                <a:solidFill>
                  <a:schemeClr val="bg1">
                    <a:lumMod val="75000"/>
                    <a:lumOff val="25000"/>
                  </a:schemeClr>
                </a:solidFill>
                <a:latin typeface="Segoe UI Semilight" panose="020B0402040204020203" pitchFamily="34" charset="0"/>
                <a:cs typeface="Segoe UI Semilight" panose="020B0402040204020203" pitchFamily="34" charset="0"/>
              </a:rPr>
              <a:t>Design Week 2022</a:t>
            </a:r>
          </a:p>
        </p:txBody>
      </p:sp>
      <p:pic>
        <p:nvPicPr>
          <p:cNvPr id="4" name="Picture 3">
            <a:extLst>
              <a:ext uri="{FF2B5EF4-FFF2-40B4-BE49-F238E27FC236}">
                <a16:creationId xmlns:a16="http://schemas.microsoft.com/office/drawing/2014/main" id="{DC1E8A78-79DA-893E-DCBD-C6F6857A910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1593211" y="222367"/>
            <a:ext cx="296501" cy="296501"/>
          </a:xfrm>
          <a:prstGeom prst="rect">
            <a:avLst/>
          </a:prstGeom>
        </p:spPr>
      </p:pic>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40.xml"/><Relationship Id="rId21" Type="http://schemas.openxmlformats.org/officeDocument/2006/relationships/slideLayout" Target="../slideLayouts/slideLayout135.xml"/><Relationship Id="rId42" Type="http://schemas.openxmlformats.org/officeDocument/2006/relationships/slideLayout" Target="../slideLayouts/slideLayout156.xml"/><Relationship Id="rId47" Type="http://schemas.openxmlformats.org/officeDocument/2006/relationships/slideLayout" Target="../slideLayouts/slideLayout161.xml"/><Relationship Id="rId63" Type="http://schemas.openxmlformats.org/officeDocument/2006/relationships/slideLayout" Target="../slideLayouts/slideLayout177.xml"/><Relationship Id="rId68" Type="http://schemas.openxmlformats.org/officeDocument/2006/relationships/slideLayout" Target="../slideLayouts/slideLayout182.xml"/><Relationship Id="rId84" Type="http://schemas.openxmlformats.org/officeDocument/2006/relationships/slideLayout" Target="../slideLayouts/slideLayout198.xml"/><Relationship Id="rId89" Type="http://schemas.openxmlformats.org/officeDocument/2006/relationships/slideLayout" Target="../slideLayouts/slideLayout203.xml"/><Relationship Id="rId112" Type="http://schemas.openxmlformats.org/officeDocument/2006/relationships/slideLayout" Target="../slideLayouts/slideLayout226.xml"/><Relationship Id="rId16" Type="http://schemas.openxmlformats.org/officeDocument/2006/relationships/slideLayout" Target="../slideLayouts/slideLayout130.xml"/><Relationship Id="rId107" Type="http://schemas.openxmlformats.org/officeDocument/2006/relationships/slideLayout" Target="../slideLayouts/slideLayout221.xml"/><Relationship Id="rId11" Type="http://schemas.openxmlformats.org/officeDocument/2006/relationships/slideLayout" Target="../slideLayouts/slideLayout125.xml"/><Relationship Id="rId32" Type="http://schemas.openxmlformats.org/officeDocument/2006/relationships/slideLayout" Target="../slideLayouts/slideLayout146.xml"/><Relationship Id="rId37" Type="http://schemas.openxmlformats.org/officeDocument/2006/relationships/slideLayout" Target="../slideLayouts/slideLayout151.xml"/><Relationship Id="rId53" Type="http://schemas.openxmlformats.org/officeDocument/2006/relationships/slideLayout" Target="../slideLayouts/slideLayout167.xml"/><Relationship Id="rId58" Type="http://schemas.openxmlformats.org/officeDocument/2006/relationships/slideLayout" Target="../slideLayouts/slideLayout172.xml"/><Relationship Id="rId74" Type="http://schemas.openxmlformats.org/officeDocument/2006/relationships/slideLayout" Target="../slideLayouts/slideLayout188.xml"/><Relationship Id="rId79" Type="http://schemas.openxmlformats.org/officeDocument/2006/relationships/slideLayout" Target="../slideLayouts/slideLayout193.xml"/><Relationship Id="rId102" Type="http://schemas.openxmlformats.org/officeDocument/2006/relationships/slideLayout" Target="../slideLayouts/slideLayout216.xml"/><Relationship Id="rId5" Type="http://schemas.openxmlformats.org/officeDocument/2006/relationships/slideLayout" Target="../slideLayouts/slideLayout119.xml"/><Relationship Id="rId90" Type="http://schemas.openxmlformats.org/officeDocument/2006/relationships/slideLayout" Target="../slideLayouts/slideLayout204.xml"/><Relationship Id="rId95" Type="http://schemas.openxmlformats.org/officeDocument/2006/relationships/slideLayout" Target="../slideLayouts/slideLayout209.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43" Type="http://schemas.openxmlformats.org/officeDocument/2006/relationships/slideLayout" Target="../slideLayouts/slideLayout157.xml"/><Relationship Id="rId48" Type="http://schemas.openxmlformats.org/officeDocument/2006/relationships/slideLayout" Target="../slideLayouts/slideLayout162.xml"/><Relationship Id="rId64" Type="http://schemas.openxmlformats.org/officeDocument/2006/relationships/slideLayout" Target="../slideLayouts/slideLayout178.xml"/><Relationship Id="rId69" Type="http://schemas.openxmlformats.org/officeDocument/2006/relationships/slideLayout" Target="../slideLayouts/slideLayout183.xml"/><Relationship Id="rId113" Type="http://schemas.openxmlformats.org/officeDocument/2006/relationships/slideLayout" Target="../slideLayouts/slideLayout227.xml"/><Relationship Id="rId80" Type="http://schemas.openxmlformats.org/officeDocument/2006/relationships/slideLayout" Target="../slideLayouts/slideLayout194.xml"/><Relationship Id="rId85" Type="http://schemas.openxmlformats.org/officeDocument/2006/relationships/slideLayout" Target="../slideLayouts/slideLayout199.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33" Type="http://schemas.openxmlformats.org/officeDocument/2006/relationships/slideLayout" Target="../slideLayouts/slideLayout147.xml"/><Relationship Id="rId38" Type="http://schemas.openxmlformats.org/officeDocument/2006/relationships/slideLayout" Target="../slideLayouts/slideLayout152.xml"/><Relationship Id="rId59" Type="http://schemas.openxmlformats.org/officeDocument/2006/relationships/slideLayout" Target="../slideLayouts/slideLayout173.xml"/><Relationship Id="rId103" Type="http://schemas.openxmlformats.org/officeDocument/2006/relationships/slideLayout" Target="../slideLayouts/slideLayout217.xml"/><Relationship Id="rId108" Type="http://schemas.openxmlformats.org/officeDocument/2006/relationships/slideLayout" Target="../slideLayouts/slideLayout222.xml"/><Relationship Id="rId54" Type="http://schemas.openxmlformats.org/officeDocument/2006/relationships/slideLayout" Target="../slideLayouts/slideLayout168.xml"/><Relationship Id="rId70" Type="http://schemas.openxmlformats.org/officeDocument/2006/relationships/slideLayout" Target="../slideLayouts/slideLayout184.xml"/><Relationship Id="rId75" Type="http://schemas.openxmlformats.org/officeDocument/2006/relationships/slideLayout" Target="../slideLayouts/slideLayout189.xml"/><Relationship Id="rId91" Type="http://schemas.openxmlformats.org/officeDocument/2006/relationships/slideLayout" Target="../slideLayouts/slideLayout205.xml"/><Relationship Id="rId96" Type="http://schemas.openxmlformats.org/officeDocument/2006/relationships/slideLayout" Target="../slideLayouts/slideLayout210.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slideLayout" Target="../slideLayouts/slideLayout150.xml"/><Relationship Id="rId49" Type="http://schemas.openxmlformats.org/officeDocument/2006/relationships/slideLayout" Target="../slideLayouts/slideLayout163.xml"/><Relationship Id="rId57" Type="http://schemas.openxmlformats.org/officeDocument/2006/relationships/slideLayout" Target="../slideLayouts/slideLayout171.xml"/><Relationship Id="rId106" Type="http://schemas.openxmlformats.org/officeDocument/2006/relationships/slideLayout" Target="../slideLayouts/slideLayout220.xml"/><Relationship Id="rId114" Type="http://schemas.openxmlformats.org/officeDocument/2006/relationships/theme" Target="../theme/theme2.xml"/><Relationship Id="rId10" Type="http://schemas.openxmlformats.org/officeDocument/2006/relationships/slideLayout" Target="../slideLayouts/slideLayout124.xml"/><Relationship Id="rId31" Type="http://schemas.openxmlformats.org/officeDocument/2006/relationships/slideLayout" Target="../slideLayouts/slideLayout145.xml"/><Relationship Id="rId44" Type="http://schemas.openxmlformats.org/officeDocument/2006/relationships/slideLayout" Target="../slideLayouts/slideLayout158.xml"/><Relationship Id="rId52" Type="http://schemas.openxmlformats.org/officeDocument/2006/relationships/slideLayout" Target="../slideLayouts/slideLayout166.xml"/><Relationship Id="rId60" Type="http://schemas.openxmlformats.org/officeDocument/2006/relationships/slideLayout" Target="../slideLayouts/slideLayout174.xml"/><Relationship Id="rId65" Type="http://schemas.openxmlformats.org/officeDocument/2006/relationships/slideLayout" Target="../slideLayouts/slideLayout179.xml"/><Relationship Id="rId73" Type="http://schemas.openxmlformats.org/officeDocument/2006/relationships/slideLayout" Target="../slideLayouts/slideLayout187.xml"/><Relationship Id="rId78" Type="http://schemas.openxmlformats.org/officeDocument/2006/relationships/slideLayout" Target="../slideLayouts/slideLayout192.xml"/><Relationship Id="rId81" Type="http://schemas.openxmlformats.org/officeDocument/2006/relationships/slideLayout" Target="../slideLayouts/slideLayout195.xml"/><Relationship Id="rId86" Type="http://schemas.openxmlformats.org/officeDocument/2006/relationships/slideLayout" Target="../slideLayouts/slideLayout200.xml"/><Relationship Id="rId94" Type="http://schemas.openxmlformats.org/officeDocument/2006/relationships/slideLayout" Target="../slideLayouts/slideLayout208.xml"/><Relationship Id="rId99" Type="http://schemas.openxmlformats.org/officeDocument/2006/relationships/slideLayout" Target="../slideLayouts/slideLayout213.xml"/><Relationship Id="rId101" Type="http://schemas.openxmlformats.org/officeDocument/2006/relationships/slideLayout" Target="../slideLayouts/slideLayout215.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9" Type="http://schemas.openxmlformats.org/officeDocument/2006/relationships/slideLayout" Target="../slideLayouts/slideLayout153.xml"/><Relationship Id="rId109" Type="http://schemas.openxmlformats.org/officeDocument/2006/relationships/slideLayout" Target="../slideLayouts/slideLayout223.xml"/><Relationship Id="rId34" Type="http://schemas.openxmlformats.org/officeDocument/2006/relationships/slideLayout" Target="../slideLayouts/slideLayout148.xml"/><Relationship Id="rId50" Type="http://schemas.openxmlformats.org/officeDocument/2006/relationships/slideLayout" Target="../slideLayouts/slideLayout164.xml"/><Relationship Id="rId55" Type="http://schemas.openxmlformats.org/officeDocument/2006/relationships/slideLayout" Target="../slideLayouts/slideLayout169.xml"/><Relationship Id="rId76" Type="http://schemas.openxmlformats.org/officeDocument/2006/relationships/slideLayout" Target="../slideLayouts/slideLayout190.xml"/><Relationship Id="rId97" Type="http://schemas.openxmlformats.org/officeDocument/2006/relationships/slideLayout" Target="../slideLayouts/slideLayout211.xml"/><Relationship Id="rId104" Type="http://schemas.openxmlformats.org/officeDocument/2006/relationships/slideLayout" Target="../slideLayouts/slideLayout218.xml"/><Relationship Id="rId7" Type="http://schemas.openxmlformats.org/officeDocument/2006/relationships/slideLayout" Target="../slideLayouts/slideLayout121.xml"/><Relationship Id="rId71" Type="http://schemas.openxmlformats.org/officeDocument/2006/relationships/slideLayout" Target="../slideLayouts/slideLayout185.xml"/><Relationship Id="rId92" Type="http://schemas.openxmlformats.org/officeDocument/2006/relationships/slideLayout" Target="../slideLayouts/slideLayout206.xml"/><Relationship Id="rId2" Type="http://schemas.openxmlformats.org/officeDocument/2006/relationships/slideLayout" Target="../slideLayouts/slideLayout116.xml"/><Relationship Id="rId29" Type="http://schemas.openxmlformats.org/officeDocument/2006/relationships/slideLayout" Target="../slideLayouts/slideLayout143.xml"/><Relationship Id="rId24" Type="http://schemas.openxmlformats.org/officeDocument/2006/relationships/slideLayout" Target="../slideLayouts/slideLayout138.xml"/><Relationship Id="rId40" Type="http://schemas.openxmlformats.org/officeDocument/2006/relationships/slideLayout" Target="../slideLayouts/slideLayout154.xml"/><Relationship Id="rId45" Type="http://schemas.openxmlformats.org/officeDocument/2006/relationships/slideLayout" Target="../slideLayouts/slideLayout159.xml"/><Relationship Id="rId66" Type="http://schemas.openxmlformats.org/officeDocument/2006/relationships/slideLayout" Target="../slideLayouts/slideLayout180.xml"/><Relationship Id="rId87" Type="http://schemas.openxmlformats.org/officeDocument/2006/relationships/slideLayout" Target="../slideLayouts/slideLayout201.xml"/><Relationship Id="rId110" Type="http://schemas.openxmlformats.org/officeDocument/2006/relationships/slideLayout" Target="../slideLayouts/slideLayout224.xml"/><Relationship Id="rId115" Type="http://schemas.openxmlformats.org/officeDocument/2006/relationships/image" Target="../media/image1.emf"/><Relationship Id="rId61" Type="http://schemas.openxmlformats.org/officeDocument/2006/relationships/slideLayout" Target="../slideLayouts/slideLayout175.xml"/><Relationship Id="rId82" Type="http://schemas.openxmlformats.org/officeDocument/2006/relationships/slideLayout" Target="../slideLayouts/slideLayout196.xml"/><Relationship Id="rId19" Type="http://schemas.openxmlformats.org/officeDocument/2006/relationships/slideLayout" Target="../slideLayouts/slideLayout133.xml"/><Relationship Id="rId14" Type="http://schemas.openxmlformats.org/officeDocument/2006/relationships/slideLayout" Target="../slideLayouts/slideLayout128.xml"/><Relationship Id="rId30" Type="http://schemas.openxmlformats.org/officeDocument/2006/relationships/slideLayout" Target="../slideLayouts/slideLayout144.xml"/><Relationship Id="rId35" Type="http://schemas.openxmlformats.org/officeDocument/2006/relationships/slideLayout" Target="../slideLayouts/slideLayout149.xml"/><Relationship Id="rId56" Type="http://schemas.openxmlformats.org/officeDocument/2006/relationships/slideLayout" Target="../slideLayouts/slideLayout170.xml"/><Relationship Id="rId77" Type="http://schemas.openxmlformats.org/officeDocument/2006/relationships/slideLayout" Target="../slideLayouts/slideLayout191.xml"/><Relationship Id="rId100" Type="http://schemas.openxmlformats.org/officeDocument/2006/relationships/slideLayout" Target="../slideLayouts/slideLayout214.xml"/><Relationship Id="rId105" Type="http://schemas.openxmlformats.org/officeDocument/2006/relationships/slideLayout" Target="../slideLayouts/slideLayout219.xml"/><Relationship Id="rId8" Type="http://schemas.openxmlformats.org/officeDocument/2006/relationships/slideLayout" Target="../slideLayouts/slideLayout122.xml"/><Relationship Id="rId51" Type="http://schemas.openxmlformats.org/officeDocument/2006/relationships/slideLayout" Target="../slideLayouts/slideLayout165.xml"/><Relationship Id="rId72" Type="http://schemas.openxmlformats.org/officeDocument/2006/relationships/slideLayout" Target="../slideLayouts/slideLayout186.xml"/><Relationship Id="rId93" Type="http://schemas.openxmlformats.org/officeDocument/2006/relationships/slideLayout" Target="../slideLayouts/slideLayout207.xml"/><Relationship Id="rId98" Type="http://schemas.openxmlformats.org/officeDocument/2006/relationships/slideLayout" Target="../slideLayouts/slideLayout212.xml"/><Relationship Id="rId3" Type="http://schemas.openxmlformats.org/officeDocument/2006/relationships/slideLayout" Target="../slideLayouts/slideLayout117.xml"/><Relationship Id="rId25" Type="http://schemas.openxmlformats.org/officeDocument/2006/relationships/slideLayout" Target="../slideLayouts/slideLayout139.xml"/><Relationship Id="rId46" Type="http://schemas.openxmlformats.org/officeDocument/2006/relationships/slideLayout" Target="../slideLayouts/slideLayout160.xml"/><Relationship Id="rId67" Type="http://schemas.openxmlformats.org/officeDocument/2006/relationships/slideLayout" Target="../slideLayouts/slideLayout181.xml"/><Relationship Id="rId20" Type="http://schemas.openxmlformats.org/officeDocument/2006/relationships/slideLayout" Target="../slideLayouts/slideLayout134.xml"/><Relationship Id="rId41" Type="http://schemas.openxmlformats.org/officeDocument/2006/relationships/slideLayout" Target="../slideLayouts/slideLayout155.xml"/><Relationship Id="rId62" Type="http://schemas.openxmlformats.org/officeDocument/2006/relationships/slideLayout" Target="../slideLayouts/slideLayout176.xml"/><Relationship Id="rId83" Type="http://schemas.openxmlformats.org/officeDocument/2006/relationships/slideLayout" Target="../slideLayouts/slideLayout197.xml"/><Relationship Id="rId88" Type="http://schemas.openxmlformats.org/officeDocument/2006/relationships/slideLayout" Target="../slideLayouts/slideLayout202.xml"/><Relationship Id="rId111" Type="http://schemas.openxmlformats.org/officeDocument/2006/relationships/slideLayout" Target="../slideLayouts/slideLayout2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26" Type="http://schemas.openxmlformats.org/officeDocument/2006/relationships/slideLayout" Target="../slideLayouts/slideLayout253.xml"/><Relationship Id="rId39" Type="http://schemas.openxmlformats.org/officeDocument/2006/relationships/theme" Target="../theme/theme3.xml"/><Relationship Id="rId21" Type="http://schemas.openxmlformats.org/officeDocument/2006/relationships/slideLayout" Target="../slideLayouts/slideLayout248.xml"/><Relationship Id="rId34" Type="http://schemas.openxmlformats.org/officeDocument/2006/relationships/slideLayout" Target="../slideLayouts/slideLayout261.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5" Type="http://schemas.openxmlformats.org/officeDocument/2006/relationships/slideLayout" Target="../slideLayouts/slideLayout252.xml"/><Relationship Id="rId33" Type="http://schemas.openxmlformats.org/officeDocument/2006/relationships/slideLayout" Target="../slideLayouts/slideLayout260.xml"/><Relationship Id="rId38" Type="http://schemas.openxmlformats.org/officeDocument/2006/relationships/slideLayout" Target="../slideLayouts/slideLayout265.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0" Type="http://schemas.openxmlformats.org/officeDocument/2006/relationships/slideLayout" Target="../slideLayouts/slideLayout247.xml"/><Relationship Id="rId29" Type="http://schemas.openxmlformats.org/officeDocument/2006/relationships/slideLayout" Target="../slideLayouts/slideLayout256.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24" Type="http://schemas.openxmlformats.org/officeDocument/2006/relationships/slideLayout" Target="../slideLayouts/slideLayout251.xml"/><Relationship Id="rId32" Type="http://schemas.openxmlformats.org/officeDocument/2006/relationships/slideLayout" Target="../slideLayouts/slideLayout259.xml"/><Relationship Id="rId37" Type="http://schemas.openxmlformats.org/officeDocument/2006/relationships/slideLayout" Target="../slideLayouts/slideLayout264.xml"/><Relationship Id="rId40" Type="http://schemas.openxmlformats.org/officeDocument/2006/relationships/image" Target="../media/image39.png"/><Relationship Id="rId5" Type="http://schemas.openxmlformats.org/officeDocument/2006/relationships/slideLayout" Target="../slideLayouts/slideLayout232.xml"/><Relationship Id="rId15" Type="http://schemas.openxmlformats.org/officeDocument/2006/relationships/slideLayout" Target="../slideLayouts/slideLayout242.xml"/><Relationship Id="rId23" Type="http://schemas.openxmlformats.org/officeDocument/2006/relationships/slideLayout" Target="../slideLayouts/slideLayout250.xml"/><Relationship Id="rId28" Type="http://schemas.openxmlformats.org/officeDocument/2006/relationships/slideLayout" Target="../slideLayouts/slideLayout255.xml"/><Relationship Id="rId36" Type="http://schemas.openxmlformats.org/officeDocument/2006/relationships/slideLayout" Target="../slideLayouts/slideLayout263.xml"/><Relationship Id="rId10" Type="http://schemas.openxmlformats.org/officeDocument/2006/relationships/slideLayout" Target="../slideLayouts/slideLayout237.xml"/><Relationship Id="rId19" Type="http://schemas.openxmlformats.org/officeDocument/2006/relationships/slideLayout" Target="../slideLayouts/slideLayout246.xml"/><Relationship Id="rId31" Type="http://schemas.openxmlformats.org/officeDocument/2006/relationships/slideLayout" Target="../slideLayouts/slideLayout258.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slideLayout" Target="../slideLayouts/slideLayout249.xml"/><Relationship Id="rId27" Type="http://schemas.openxmlformats.org/officeDocument/2006/relationships/slideLayout" Target="../slideLayouts/slideLayout254.xml"/><Relationship Id="rId30" Type="http://schemas.openxmlformats.org/officeDocument/2006/relationships/slideLayout" Target="../slideLayouts/slideLayout257.xml"/><Relationship Id="rId35" Type="http://schemas.openxmlformats.org/officeDocument/2006/relationships/slideLayout" Target="../slideLayouts/slideLayout262.xml"/><Relationship Id="rId8" Type="http://schemas.openxmlformats.org/officeDocument/2006/relationships/slideLayout" Target="../slideLayouts/slideLayout235.xml"/><Relationship Id="rId3" Type="http://schemas.openxmlformats.org/officeDocument/2006/relationships/slideLayout" Target="../slideLayouts/slideLayout2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6"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5"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49" name="Title Placeholder 1">
            <a:extLst>
              <a:ext uri="{FF2B5EF4-FFF2-40B4-BE49-F238E27FC236}">
                <a16:creationId xmlns:a16="http://schemas.microsoft.com/office/drawing/2014/main" id="{113AE817-2BAA-40F5-B15E-365601E3CFD7}"/>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50" name="Text Placeholder 3">
            <a:extLst>
              <a:ext uri="{FF2B5EF4-FFF2-40B4-BE49-F238E27FC236}">
                <a16:creationId xmlns:a16="http://schemas.microsoft.com/office/drawing/2014/main" id="{A1B3C2AD-9B11-4D3E-AAFB-096BC0FD619F}"/>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46E6D425-7B83-4909-B831-7B92E30786DC}"/>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79DF160B-35F3-49A1-B82A-6C8488DB1B9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8AD0A89-0BDA-41E7-A0DD-96CF052B3366}"/>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AA46C2-9D4B-4E4E-9128-5E5A683CFF2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36110F-C26F-4FC8-99C3-A41DD36CFA5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EA65ACB-D308-4426-9328-8AA1514AF0FF}"/>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B808D2-89AE-4A2D-8EF5-0FD361D21B7E}"/>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EE431A-DEF4-4A0A-B9C2-69CDD47DF046}"/>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1118ECD-C523-477B-8DA2-F3385C38603B}"/>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C2DBD28-4F68-46ED-AEA3-41A50F7C37A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54F459A-BA20-43CC-A447-7A351F33AD99}"/>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10C7282-E651-4A54-9E03-746E7700BC71}"/>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CB14679-442A-435C-8F24-0666A0761C6F}"/>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88FDC76-F6B1-434D-8FCB-DE8001B70196}"/>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052FD98-7422-45B1-AE6D-F1C95CC11574}"/>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FF4A643-4858-41E1-A06E-E41C3C75E15E}"/>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D1CFC53-506D-46E5-B627-A3FB399F6A4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88F6D26-178E-43E6-9C2A-E9CB2493F4D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C9F3908-2ADD-410B-90E0-12B6BD190F31}"/>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7A626AD-E11F-4346-B655-6154D6A54B4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205A1BB-A7C6-4253-98C4-692B0DFB9CF7}"/>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E77622F-5E77-4273-BD71-0E44B5B62AEF}"/>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329E6E4-C20E-4850-B93E-74CF7552ADD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EF82650-2625-4C8C-892D-BEF68E97118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D57B6B0-3633-4979-B509-D03F955A100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9578E06-BD77-499B-B344-EBFA6C25E680}"/>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CE0959-64CE-4A55-8F12-803893CF2733}"/>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A79A2B2-828D-4E80-B954-E5D63FD87AB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B74591E-F93C-45B1-A3C9-9C4FF56B67D7}"/>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B024887-0D5D-41AA-9699-9D71C595FA7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0A89ED1-E681-45A1-B036-0631D6541AE1}"/>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38FF5E3-6372-43D1-BED1-B2432CED590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61DBEC9-6045-483C-A9E7-C35547B0A5EE}"/>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5A22F7D-CD33-40B0-8051-FABF5A9473B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A463ECD-FD2E-4CA1-9ADD-BFD277AD1D6F}"/>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0FDCCAD8-1BAE-4933-B2E7-79125F3E5C63}"/>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CB5CE881-1FF0-43A6-A344-3DA60B5631F2}"/>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4DC7AFA2-86B1-443C-BCD7-D0890BB59E73}"/>
              </a:ext>
              <a:ext uri="{C183D7F6-B498-43B3-948B-1728B52AA6E4}">
                <adec:decorative xmlns:adec="http://schemas.microsoft.com/office/drawing/2017/decorative" val="0"/>
              </a:ext>
            </a:extLst>
          </p:cNvPr>
          <p:cNvPicPr>
            <a:picLocks noChangeAspect="1"/>
          </p:cNvPicPr>
          <p:nvPr userDrawn="1"/>
        </p:nvPicPr>
        <p:blipFill rotWithShape="1">
          <a:blip r:embed="rId115"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03719430"/>
      </p:ext>
    </p:extLst>
  </p:cSld>
  <p:clrMap bg1="lt1" tx1="dk1" bg2="lt2" tx2="dk2" accent1="accent1" accent2="accent2" accent3="accent3" accent4="accent4" accent5="accent5" accent6="accent6" hlink="hlink" folHlink="folHlink"/>
  <p:sldLayoutIdLst>
    <p:sldLayoutId id="2147485399" r:id="rId1"/>
    <p:sldLayoutId id="2147485400" r:id="rId2"/>
    <p:sldLayoutId id="2147485401" r:id="rId3"/>
    <p:sldLayoutId id="2147485402" r:id="rId4"/>
    <p:sldLayoutId id="2147485403" r:id="rId5"/>
    <p:sldLayoutId id="2147485404" r:id="rId6"/>
    <p:sldLayoutId id="2147485405" r:id="rId7"/>
    <p:sldLayoutId id="2147485406" r:id="rId8"/>
    <p:sldLayoutId id="2147485407" r:id="rId9"/>
    <p:sldLayoutId id="2147485408" r:id="rId10"/>
    <p:sldLayoutId id="2147485409" r:id="rId11"/>
    <p:sldLayoutId id="2147485410" r:id="rId12"/>
    <p:sldLayoutId id="2147485411" r:id="rId13"/>
    <p:sldLayoutId id="2147485412" r:id="rId14"/>
    <p:sldLayoutId id="2147485413" r:id="rId15"/>
    <p:sldLayoutId id="2147485414" r:id="rId16"/>
    <p:sldLayoutId id="2147485415" r:id="rId17"/>
    <p:sldLayoutId id="2147485416" r:id="rId18"/>
    <p:sldLayoutId id="2147485417" r:id="rId19"/>
    <p:sldLayoutId id="2147485418" r:id="rId20"/>
    <p:sldLayoutId id="2147485419" r:id="rId21"/>
    <p:sldLayoutId id="2147485420" r:id="rId22"/>
    <p:sldLayoutId id="2147485421" r:id="rId23"/>
    <p:sldLayoutId id="2147485422" r:id="rId24"/>
    <p:sldLayoutId id="2147485423" r:id="rId25"/>
    <p:sldLayoutId id="2147485424" r:id="rId26"/>
    <p:sldLayoutId id="2147485425" r:id="rId27"/>
    <p:sldLayoutId id="2147485426" r:id="rId28"/>
    <p:sldLayoutId id="2147485427" r:id="rId29"/>
    <p:sldLayoutId id="2147485428" r:id="rId30"/>
    <p:sldLayoutId id="2147485429" r:id="rId31"/>
    <p:sldLayoutId id="2147485430" r:id="rId32"/>
    <p:sldLayoutId id="2147485431" r:id="rId33"/>
    <p:sldLayoutId id="2147485432" r:id="rId34"/>
    <p:sldLayoutId id="2147485433" r:id="rId35"/>
    <p:sldLayoutId id="2147485434" r:id="rId36"/>
    <p:sldLayoutId id="2147485435" r:id="rId37"/>
    <p:sldLayoutId id="2147485436" r:id="rId38"/>
    <p:sldLayoutId id="2147485437" r:id="rId39"/>
    <p:sldLayoutId id="2147485438" r:id="rId40"/>
    <p:sldLayoutId id="2147485439" r:id="rId41"/>
    <p:sldLayoutId id="2147485440" r:id="rId42"/>
    <p:sldLayoutId id="2147485441" r:id="rId43"/>
    <p:sldLayoutId id="2147485442" r:id="rId44"/>
    <p:sldLayoutId id="2147485443" r:id="rId45"/>
    <p:sldLayoutId id="2147485444" r:id="rId46"/>
    <p:sldLayoutId id="2147485445" r:id="rId47"/>
    <p:sldLayoutId id="2147485446" r:id="rId48"/>
    <p:sldLayoutId id="2147485447" r:id="rId49"/>
    <p:sldLayoutId id="2147485448" r:id="rId50"/>
    <p:sldLayoutId id="2147485449" r:id="rId51"/>
    <p:sldLayoutId id="2147485450" r:id="rId52"/>
    <p:sldLayoutId id="2147485451" r:id="rId53"/>
    <p:sldLayoutId id="2147485452" r:id="rId54"/>
    <p:sldLayoutId id="2147485453" r:id="rId55"/>
    <p:sldLayoutId id="2147485454" r:id="rId56"/>
    <p:sldLayoutId id="2147485455" r:id="rId57"/>
    <p:sldLayoutId id="2147485456" r:id="rId58"/>
    <p:sldLayoutId id="2147485457" r:id="rId59"/>
    <p:sldLayoutId id="2147485458" r:id="rId60"/>
    <p:sldLayoutId id="2147485459" r:id="rId61"/>
    <p:sldLayoutId id="2147485460" r:id="rId62"/>
    <p:sldLayoutId id="2147485461" r:id="rId63"/>
    <p:sldLayoutId id="2147485462" r:id="rId64"/>
    <p:sldLayoutId id="2147485463" r:id="rId65"/>
    <p:sldLayoutId id="2147485464" r:id="rId66"/>
    <p:sldLayoutId id="2147485465" r:id="rId67"/>
    <p:sldLayoutId id="2147485466" r:id="rId68"/>
    <p:sldLayoutId id="2147485467" r:id="rId69"/>
    <p:sldLayoutId id="2147485468" r:id="rId70"/>
    <p:sldLayoutId id="2147485469" r:id="rId71"/>
    <p:sldLayoutId id="2147485470" r:id="rId72"/>
    <p:sldLayoutId id="2147485471" r:id="rId73"/>
    <p:sldLayoutId id="2147485472" r:id="rId74"/>
    <p:sldLayoutId id="2147485473" r:id="rId75"/>
    <p:sldLayoutId id="2147485474" r:id="rId76"/>
    <p:sldLayoutId id="2147485475" r:id="rId77"/>
    <p:sldLayoutId id="2147485476" r:id="rId78"/>
    <p:sldLayoutId id="2147485477" r:id="rId79"/>
    <p:sldLayoutId id="2147485478" r:id="rId80"/>
    <p:sldLayoutId id="2147485479" r:id="rId81"/>
    <p:sldLayoutId id="2147485480" r:id="rId82"/>
    <p:sldLayoutId id="2147485481" r:id="rId83"/>
    <p:sldLayoutId id="2147485482" r:id="rId84"/>
    <p:sldLayoutId id="2147485483" r:id="rId85"/>
    <p:sldLayoutId id="2147485484" r:id="rId86"/>
    <p:sldLayoutId id="2147485485" r:id="rId87"/>
    <p:sldLayoutId id="2147485486" r:id="rId88"/>
    <p:sldLayoutId id="2147485487" r:id="rId89"/>
    <p:sldLayoutId id="2147485488" r:id="rId90"/>
    <p:sldLayoutId id="2147485489" r:id="rId91"/>
    <p:sldLayoutId id="2147485490" r:id="rId92"/>
    <p:sldLayoutId id="2147485491" r:id="rId93"/>
    <p:sldLayoutId id="2147485492" r:id="rId94"/>
    <p:sldLayoutId id="2147485493" r:id="rId95"/>
    <p:sldLayoutId id="2147485494" r:id="rId96"/>
    <p:sldLayoutId id="2147485495" r:id="rId97"/>
    <p:sldLayoutId id="2147485496" r:id="rId98"/>
    <p:sldLayoutId id="2147485497" r:id="rId99"/>
    <p:sldLayoutId id="2147485498" r:id="rId100"/>
    <p:sldLayoutId id="2147485499" r:id="rId101"/>
    <p:sldLayoutId id="2147485500" r:id="rId102"/>
    <p:sldLayoutId id="2147485501" r:id="rId103"/>
    <p:sldLayoutId id="2147485502" r:id="rId104"/>
    <p:sldLayoutId id="2147485503" r:id="rId105"/>
    <p:sldLayoutId id="2147485504" r:id="rId106"/>
    <p:sldLayoutId id="2147485505" r:id="rId107"/>
    <p:sldLayoutId id="2147485506" r:id="rId108"/>
    <p:sldLayoutId id="2147485507" r:id="rId109"/>
    <p:sldLayoutId id="2147485508" r:id="rId110"/>
    <p:sldLayoutId id="2147485509" r:id="rId111"/>
    <p:sldLayoutId id="2147485510" r:id="rId112"/>
    <p:sldLayoutId id="2147485511"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userDrawn="1">
          <p15:clr>
            <a:srgbClr val="C35EA4"/>
          </p15:clr>
        </p15:guide>
        <p15:guide id="32" pos="7313" userDrawn="1">
          <p15:clr>
            <a:srgbClr val="C35EA4"/>
          </p15:clr>
        </p15:guide>
        <p15:guide id="33" orient="horz" pos="369" userDrawn="1">
          <p15:clr>
            <a:srgbClr val="C35EA4"/>
          </p15:clr>
        </p15:guide>
        <p15:guide id="34" orient="horz" pos="3949" userDrawn="1">
          <p15:clr>
            <a:srgbClr val="C35EA4"/>
          </p15:clr>
        </p15:guide>
        <p15:guide id="35" orient="horz" pos="184" userDrawn="1">
          <p15:clr>
            <a:srgbClr val="A4A3A4"/>
          </p15:clr>
        </p15:guide>
        <p15:guide id="36" pos="185" userDrawn="1">
          <p15:clr>
            <a:srgbClr val="A4A3A4"/>
          </p15:clr>
        </p15:guide>
        <p15:guide id="37" orient="horz" pos="4135" userDrawn="1">
          <p15:clr>
            <a:srgbClr val="A4A3A4"/>
          </p15:clr>
        </p15:guide>
        <p15:guide id="38"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300" r:id="rId1"/>
    <p:sldLayoutId id="2147485304" r:id="rId2"/>
    <p:sldLayoutId id="2147485513" r:id="rId3"/>
    <p:sldLayoutId id="2147485273" r:id="rId4"/>
    <p:sldLayoutId id="2147485514" r:id="rId5"/>
    <p:sldLayoutId id="2147485515" r:id="rId6"/>
    <p:sldLayoutId id="2147485516" r:id="rId7"/>
    <p:sldLayoutId id="2147485517" r:id="rId8"/>
    <p:sldLayoutId id="2147485518" r:id="rId9"/>
    <p:sldLayoutId id="2147485519" r:id="rId10"/>
    <p:sldLayoutId id="2147485520" r:id="rId11"/>
    <p:sldLayoutId id="2147485521" r:id="rId12"/>
    <p:sldLayoutId id="2147485306" r:id="rId13"/>
    <p:sldLayoutId id="2147485305" r:id="rId14"/>
    <p:sldLayoutId id="2147485522" r:id="rId15"/>
    <p:sldLayoutId id="2147485523" r:id="rId16"/>
    <p:sldLayoutId id="2147485524" r:id="rId17"/>
    <p:sldLayoutId id="2147485525" r:id="rId18"/>
    <p:sldLayoutId id="2147485526" r:id="rId19"/>
    <p:sldLayoutId id="2147485527" r:id="rId20"/>
    <p:sldLayoutId id="2147485528" r:id="rId21"/>
    <p:sldLayoutId id="2147485529" r:id="rId22"/>
    <p:sldLayoutId id="2147485530" r:id="rId23"/>
    <p:sldLayoutId id="2147485531" r:id="rId24"/>
    <p:sldLayoutId id="2147485532" r:id="rId25"/>
    <p:sldLayoutId id="2147485533" r:id="rId26"/>
    <p:sldLayoutId id="2147485534" r:id="rId27"/>
    <p:sldLayoutId id="2147485535" r:id="rId28"/>
    <p:sldLayoutId id="2147485536" r:id="rId29"/>
    <p:sldLayoutId id="2147485537" r:id="rId30"/>
    <p:sldLayoutId id="2147485538" r:id="rId31"/>
    <p:sldLayoutId id="2147485539" r:id="rId32"/>
    <p:sldLayoutId id="2147485540" r:id="rId33"/>
    <p:sldLayoutId id="2147485277" r:id="rId34"/>
    <p:sldLayoutId id="2147485274" r:id="rId35"/>
    <p:sldLayoutId id="2147485275" r:id="rId36"/>
    <p:sldLayoutId id="2147485541" r:id="rId37"/>
    <p:sldLayoutId id="2147485542" r:id="rId3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guide id="31" orient="horz" pos="369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xml"/><Relationship Id="rId1" Type="http://schemas.openxmlformats.org/officeDocument/2006/relationships/slideLayout" Target="../slideLayouts/slideLayout192.xml"/><Relationship Id="rId5" Type="http://schemas.openxmlformats.org/officeDocument/2006/relationships/image" Target="../media/image60.jpeg"/><Relationship Id="rId4" Type="http://schemas.openxmlformats.org/officeDocument/2006/relationships/image" Target="../media/image59.jpeg"/></Relationships>
</file>

<file path=ppt/slides/_rels/slide10.xml.rels><?xml version="1.0" encoding="UTF-8" standalone="yes"?>
<Relationships xmlns="http://schemas.openxmlformats.org/package/2006/relationships"><Relationship Id="rId3" Type="http://schemas.microsoft.com/office/2018/10/relationships/comments" Target="../comments/modernComment_7BBF5C20_68E27D2A.xml"/><Relationship Id="rId2" Type="http://schemas.openxmlformats.org/officeDocument/2006/relationships/notesSlide" Target="../notesSlides/notesSlide10.xml"/><Relationship Id="rId1" Type="http://schemas.openxmlformats.org/officeDocument/2006/relationships/slideLayout" Target="../slideLayouts/slideLayout160.xml"/><Relationship Id="rId4" Type="http://schemas.openxmlformats.org/officeDocument/2006/relationships/image" Target="../media/image67.jpeg"/></Relationships>
</file>

<file path=ppt/slides/_rels/slide1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1.xml"/><Relationship Id="rId1" Type="http://schemas.openxmlformats.org/officeDocument/2006/relationships/slideLayout" Target="../slideLayouts/slideLayout159.xml"/></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167.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7BBF5BE6_AB0AEBEA.xml"/><Relationship Id="rId2" Type="http://schemas.openxmlformats.org/officeDocument/2006/relationships/notesSlide" Target="../notesSlides/notesSlide13.xml"/><Relationship Id="rId1" Type="http://schemas.openxmlformats.org/officeDocument/2006/relationships/slideLayout" Target="../slideLayouts/slideLayout14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9.xml"/></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167.xml"/></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167.xml"/><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167.xml"/><Relationship Id="rId6" Type="http://schemas.openxmlformats.org/officeDocument/2006/relationships/image" Target="../media/image75.jpeg"/><Relationship Id="rId5" Type="http://schemas.openxmlformats.org/officeDocument/2006/relationships/image" Target="../media/image74.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microsoft.com/office/2018/10/relationships/comments" Target="../comments/modernComment_7BBF5BEF_5330EBD7.xml"/><Relationship Id="rId2" Type="http://schemas.openxmlformats.org/officeDocument/2006/relationships/notesSlide" Target="../notesSlides/notesSlide18.xml"/><Relationship Id="rId1" Type="http://schemas.openxmlformats.org/officeDocument/2006/relationships/slideLayout" Target="../slideLayouts/slideLayout149.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7BBF5BCD_53C83EC8.xml"/><Relationship Id="rId2" Type="http://schemas.openxmlformats.org/officeDocument/2006/relationships/notesSlide" Target="../notesSlides/notesSlide19.xml"/><Relationship Id="rId1" Type="http://schemas.openxmlformats.org/officeDocument/2006/relationships/slideLayout" Target="../slideLayouts/slideLayout162.xml"/><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3" Type="http://schemas.microsoft.com/office/2018/10/relationships/comments" Target="../comments/modernComment_7BBF5BB7_5A892214.xml"/><Relationship Id="rId2" Type="http://schemas.openxmlformats.org/officeDocument/2006/relationships/notesSlide" Target="../notesSlides/notesSlide2.xml"/><Relationship Id="rId1" Type="http://schemas.openxmlformats.org/officeDocument/2006/relationships/slideLayout" Target="../slideLayouts/slideLayout192.xml"/><Relationship Id="rId4" Type="http://schemas.openxmlformats.org/officeDocument/2006/relationships/hyperlink" Target="http://www.wizards.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9.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7BBF5C00_E6417008.xml"/><Relationship Id="rId2" Type="http://schemas.openxmlformats.org/officeDocument/2006/relationships/notesSlide" Target="../notesSlides/notesSlide21.xml"/><Relationship Id="rId1" Type="http://schemas.openxmlformats.org/officeDocument/2006/relationships/slideLayout" Target="../slideLayouts/slideLayout167.xml"/><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9.xml"/></Relationships>
</file>

<file path=ppt/slides/_rels/slide26.xml.rels><?xml version="1.0" encoding="UTF-8" standalone="yes"?>
<Relationships xmlns="http://schemas.openxmlformats.org/package/2006/relationships"><Relationship Id="rId3" Type="http://schemas.microsoft.com/office/2018/10/relationships/comments" Target="../comments/modernComment_7BBF5C11_9E237C3A.xml"/><Relationship Id="rId2" Type="http://schemas.openxmlformats.org/officeDocument/2006/relationships/notesSlide" Target="../notesSlides/notesSlide26.xml"/><Relationship Id="rId1" Type="http://schemas.openxmlformats.org/officeDocument/2006/relationships/slideLayout" Target="../slideLayouts/slideLayout156.xml"/></Relationships>
</file>

<file path=ppt/slides/_rels/slide27.xml.rels><?xml version="1.0" encoding="UTF-8" standalone="yes"?>
<Relationships xmlns="http://schemas.openxmlformats.org/package/2006/relationships"><Relationship Id="rId3" Type="http://schemas.microsoft.com/office/2018/10/relationships/comments" Target="../comments/modernComment_7BBF5BFE_983ABB83.xml"/><Relationship Id="rId2" Type="http://schemas.openxmlformats.org/officeDocument/2006/relationships/notesSlide" Target="../notesSlides/notesSlide27.xml"/><Relationship Id="rId1" Type="http://schemas.openxmlformats.org/officeDocument/2006/relationships/slideLayout" Target="../slideLayouts/slideLayout224.xml"/><Relationship Id="rId5" Type="http://schemas.openxmlformats.org/officeDocument/2006/relationships/image" Target="../media/image80.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224.xml"/></Relationships>
</file>

<file path=ppt/slides/_rels/slide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156.xml"/></Relationships>
</file>

<file path=ppt/slides/_rels/slide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xml"/><Relationship Id="rId1" Type="http://schemas.openxmlformats.org/officeDocument/2006/relationships/slideLayout" Target="../slideLayouts/slideLayout16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9.xml"/></Relationships>
</file>

<file path=ppt/slides/_rels/slide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167.xml"/></Relationships>
</file>

<file path=ppt/slides/_rels/slide8.xml.rels><?xml version="1.0" encoding="UTF-8" standalone="yes"?>
<Relationships xmlns="http://schemas.openxmlformats.org/package/2006/relationships"><Relationship Id="rId3" Type="http://schemas.microsoft.com/office/2018/10/relationships/comments" Target="../comments/modernComment_7BBF5BE8_A41654E4.xml"/><Relationship Id="rId2" Type="http://schemas.openxmlformats.org/officeDocument/2006/relationships/notesSlide" Target="../notesSlides/notesSlide8.xml"/><Relationship Id="rId1" Type="http://schemas.openxmlformats.org/officeDocument/2006/relationships/slideLayout" Target="../slideLayouts/slideLayout159.xml"/><Relationship Id="rId4" Type="http://schemas.openxmlformats.org/officeDocument/2006/relationships/image" Target="../media/image65.jpeg"/></Relationships>
</file>

<file path=ppt/slides/_rels/slide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xml"/><Relationship Id="rId1" Type="http://schemas.openxmlformats.org/officeDocument/2006/relationships/slideLayout" Target="../slideLayouts/slideLayout1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FA3ECB0-4BC2-2525-3A39-0B80B61537C5}"/>
              </a:ext>
            </a:extLst>
          </p:cNvPr>
          <p:cNvSpPr>
            <a:spLocks noGrp="1"/>
          </p:cNvSpPr>
          <p:nvPr>
            <p:ph type="title"/>
          </p:nvPr>
        </p:nvSpPr>
        <p:spPr/>
        <p:txBody>
          <a:bodyPr/>
          <a:lstStyle/>
          <a:p>
            <a:r>
              <a:rPr lang="en-US" sz="4400"/>
              <a:t>Tabletop Role-Playing Games </a:t>
            </a:r>
            <a:br>
              <a:rPr lang="en-US" sz="4400"/>
            </a:br>
            <a:r>
              <a:rPr lang="en-US" sz="4400"/>
              <a:t>at Work </a:t>
            </a:r>
            <a:br>
              <a:rPr lang="en-US" sz="4400"/>
            </a:br>
            <a:r>
              <a:rPr lang="en-US" sz="4400"/>
              <a:t>for </a:t>
            </a:r>
            <a:br>
              <a:rPr lang="en-US" sz="4400"/>
            </a:br>
            <a:r>
              <a:rPr lang="en-US" sz="4400"/>
              <a:t>Fun &amp; Profit</a:t>
            </a:r>
          </a:p>
        </p:txBody>
      </p:sp>
      <p:pic>
        <p:nvPicPr>
          <p:cNvPr id="7" name="Picture 6">
            <a:extLst>
              <a:ext uri="{FF2B5EF4-FFF2-40B4-BE49-F238E27FC236}">
                <a16:creationId xmlns:a16="http://schemas.microsoft.com/office/drawing/2014/main" id="{174365BE-78C8-9316-B5E8-A8BAA59F0AA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01164" y="2143461"/>
            <a:ext cx="1465071" cy="1465771"/>
          </a:xfrm>
          <a:prstGeom prst="ellipse">
            <a:avLst/>
          </a:prstGeom>
          <a:noFill/>
        </p:spPr>
      </p:pic>
      <p:sp>
        <p:nvSpPr>
          <p:cNvPr id="8" name="Rectangle: Top Corners Rounded 46">
            <a:extLst>
              <a:ext uri="{FF2B5EF4-FFF2-40B4-BE49-F238E27FC236}">
                <a16:creationId xmlns:a16="http://schemas.microsoft.com/office/drawing/2014/main" id="{5A273BC0-3838-6DAD-5DF3-3261B55F09C5}"/>
              </a:ext>
            </a:extLst>
          </p:cNvPr>
          <p:cNvSpPr/>
          <p:nvPr/>
        </p:nvSpPr>
        <p:spPr>
          <a:xfrm>
            <a:off x="4937157" y="3763834"/>
            <a:ext cx="2193083" cy="9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oAutofit/>
          </a:bodyPr>
          <a:lstStyle/>
          <a:p>
            <a:pPr algn="ctr" defTabSz="932742">
              <a:spcAft>
                <a:spcPts val="600"/>
              </a:spcAft>
              <a:buSzPct val="90000"/>
            </a:pPr>
            <a:r>
              <a:rPr lang="en-US" sz="1800" b="1" kern="1200" spc="0" baseline="0">
                <a:solidFill>
                  <a:schemeClr val="tx1"/>
                </a:solidFill>
                <a:ea typeface="Roboto Light" panose="02000000000000000000" pitchFamily="2" charset="0"/>
                <a:cs typeface="Segoe UI" panose="020B0502040204020203" pitchFamily="34" charset="0"/>
              </a:rPr>
              <a:t>Nina Navazio</a:t>
            </a:r>
          </a:p>
          <a:p>
            <a:pPr algn="ctr" defTabSz="932742">
              <a:spcAft>
                <a:spcPts val="600"/>
              </a:spcAft>
              <a:buSzPct val="90000"/>
            </a:pPr>
            <a:r>
              <a:rPr lang="en-US" sz="1800" kern="1200" spc="0" baseline="0">
                <a:solidFill>
                  <a:schemeClr val="tx1"/>
                </a:solidFill>
                <a:ea typeface="Roboto Light" panose="02000000000000000000" pitchFamily="2" charset="0"/>
                <a:cs typeface="Segoe UI" panose="020B0502040204020203" pitchFamily="34" charset="0"/>
              </a:rPr>
              <a:t>  Content Designer</a:t>
            </a:r>
          </a:p>
        </p:txBody>
      </p:sp>
      <p:pic>
        <p:nvPicPr>
          <p:cNvPr id="9" name="Picture 8">
            <a:extLst>
              <a:ext uri="{FF2B5EF4-FFF2-40B4-BE49-F238E27FC236}">
                <a16:creationId xmlns:a16="http://schemas.microsoft.com/office/drawing/2014/main" id="{DDEEDFCE-7148-462C-DE15-52B411D2C93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7188" y="2143461"/>
            <a:ext cx="1465771" cy="1465771"/>
          </a:xfrm>
          <a:prstGeom prst="ellipse">
            <a:avLst/>
          </a:prstGeom>
          <a:noFill/>
        </p:spPr>
      </p:pic>
      <p:sp>
        <p:nvSpPr>
          <p:cNvPr id="10" name="Rectangle: Top Corners Rounded 12">
            <a:extLst>
              <a:ext uri="{FF2B5EF4-FFF2-40B4-BE49-F238E27FC236}">
                <a16:creationId xmlns:a16="http://schemas.microsoft.com/office/drawing/2014/main" id="{95050250-85D5-502C-7BA9-316CDCC338A7}"/>
              </a:ext>
            </a:extLst>
          </p:cNvPr>
          <p:cNvSpPr/>
          <p:nvPr/>
        </p:nvSpPr>
        <p:spPr>
          <a:xfrm>
            <a:off x="9713533" y="3763833"/>
            <a:ext cx="2193083" cy="9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oAutofit/>
          </a:bodyPr>
          <a:lstStyle/>
          <a:p>
            <a:pPr algn="ctr" defTabSz="932742">
              <a:spcAft>
                <a:spcPts val="600"/>
              </a:spcAft>
              <a:buSzPct val="90000"/>
            </a:pPr>
            <a:r>
              <a:rPr lang="en-US" sz="1800" b="1" kern="1200" spc="0" baseline="0">
                <a:solidFill>
                  <a:schemeClr val="tx1"/>
                </a:solidFill>
                <a:ea typeface="Roboto Light" panose="02000000000000000000" pitchFamily="2" charset="0"/>
                <a:cs typeface="Segoe UI" panose="020B0502040204020203" pitchFamily="34" charset="0"/>
              </a:rPr>
              <a:t>William Assaf</a:t>
            </a:r>
          </a:p>
          <a:p>
            <a:pPr algn="ctr" defTabSz="932742">
              <a:spcAft>
                <a:spcPts val="600"/>
              </a:spcAft>
              <a:buSzPct val="90000"/>
            </a:pPr>
            <a:r>
              <a:rPr lang="en-US" sz="1800" kern="1200" spc="0" baseline="0">
                <a:solidFill>
                  <a:schemeClr val="tx1"/>
                </a:solidFill>
                <a:ea typeface="Roboto Light" panose="02000000000000000000" pitchFamily="2" charset="0"/>
                <a:cs typeface="Segoe UI" panose="020B0502040204020203" pitchFamily="34" charset="0"/>
              </a:rPr>
              <a:t>Senior Content Developer</a:t>
            </a:r>
          </a:p>
        </p:txBody>
      </p:sp>
      <p:sp>
        <p:nvSpPr>
          <p:cNvPr id="11" name="Rectangle: Top Corners Rounded 12">
            <a:extLst>
              <a:ext uri="{FF2B5EF4-FFF2-40B4-BE49-F238E27FC236}">
                <a16:creationId xmlns:a16="http://schemas.microsoft.com/office/drawing/2014/main" id="{BE0A8089-0DB6-9E27-4694-D12FB761ED6C}"/>
              </a:ext>
            </a:extLst>
          </p:cNvPr>
          <p:cNvSpPr/>
          <p:nvPr/>
        </p:nvSpPr>
        <p:spPr>
          <a:xfrm>
            <a:off x="7325345" y="3763834"/>
            <a:ext cx="2193083" cy="9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oAutofit/>
          </a:bodyPr>
          <a:lstStyle/>
          <a:p>
            <a:pPr algn="ctr" defTabSz="932742">
              <a:spcAft>
                <a:spcPts val="600"/>
              </a:spcAft>
              <a:buSzPct val="90000"/>
            </a:pPr>
            <a:r>
              <a:rPr lang="en-US" sz="1800" b="1" kern="1200" spc="0" baseline="0">
                <a:solidFill>
                  <a:schemeClr val="tx1"/>
                </a:solidFill>
                <a:ea typeface="Roboto Light" panose="02000000000000000000" pitchFamily="2" charset="0"/>
                <a:cs typeface="Segoe UI" panose="020B0502040204020203" pitchFamily="34" charset="0"/>
              </a:rPr>
              <a:t>Deepti Vaidyanathan</a:t>
            </a:r>
          </a:p>
          <a:p>
            <a:pPr algn="ctr" defTabSz="932742">
              <a:spcAft>
                <a:spcPts val="600"/>
              </a:spcAft>
              <a:buSzPct val="90000"/>
            </a:pPr>
            <a:r>
              <a:rPr lang="en-US" sz="1800" kern="1200" spc="0" baseline="0">
                <a:solidFill>
                  <a:schemeClr val="tx1"/>
                </a:solidFill>
                <a:ea typeface="Roboto Light" panose="02000000000000000000" pitchFamily="2" charset="0"/>
                <a:cs typeface="Segoe UI" panose="020B0502040204020203" pitchFamily="34" charset="0"/>
              </a:rPr>
              <a:t>Software Engineer</a:t>
            </a:r>
          </a:p>
        </p:txBody>
      </p:sp>
      <p:pic>
        <p:nvPicPr>
          <p:cNvPr id="12" name="Picture 11">
            <a:extLst>
              <a:ext uri="{FF2B5EF4-FFF2-40B4-BE49-F238E27FC236}">
                <a16:creationId xmlns:a16="http://schemas.microsoft.com/office/drawing/2014/main" id="{D799A8EF-C5EE-8693-B4FE-F1D703070C3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688826" y="2143461"/>
            <a:ext cx="1465771" cy="1465771"/>
          </a:xfrm>
          <a:prstGeom prst="ellipse">
            <a:avLst/>
          </a:prstGeom>
          <a:noFill/>
        </p:spPr>
      </p:pic>
    </p:spTree>
    <p:extLst>
      <p:ext uri="{BB962C8B-B14F-4D97-AF65-F5344CB8AC3E}">
        <p14:creationId xmlns:p14="http://schemas.microsoft.com/office/powerpoint/2010/main" val="12750248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D22E30-1505-490A-B019-71DF802DF919}"/>
              </a:ext>
            </a:extLst>
          </p:cNvPr>
          <p:cNvSpPr>
            <a:spLocks noGrp="1"/>
          </p:cNvSpPr>
          <p:nvPr>
            <p:ph type="title" idx="4294967295"/>
          </p:nvPr>
        </p:nvSpPr>
        <p:spPr>
          <a:xfrm>
            <a:off x="584200" y="457199"/>
            <a:ext cx="4714875" cy="575035"/>
          </a:xfrm>
        </p:spPr>
        <p:txBody>
          <a:bodyPr wrap="square" anchor="t">
            <a:noAutofit/>
          </a:bodyPr>
          <a:lstStyle/>
          <a:p>
            <a:r>
              <a:rPr lang="en-US" sz="4800">
                <a:solidFill>
                  <a:srgbClr val="D59DFF"/>
                </a:solidFill>
              </a:rPr>
              <a:t>Problem Solving</a:t>
            </a:r>
          </a:p>
        </p:txBody>
      </p:sp>
      <p:sp>
        <p:nvSpPr>
          <p:cNvPr id="17" name="Text Placeholder 3">
            <a:extLst>
              <a:ext uri="{FF2B5EF4-FFF2-40B4-BE49-F238E27FC236}">
                <a16:creationId xmlns:a16="http://schemas.microsoft.com/office/drawing/2014/main" id="{8B26849F-662C-4E83-911C-39CB9633B2F3}"/>
              </a:ext>
            </a:extLst>
          </p:cNvPr>
          <p:cNvSpPr>
            <a:spLocks noGrp="1"/>
          </p:cNvSpPr>
          <p:nvPr>
            <p:ph type="body" sz="quarter" idx="11"/>
          </p:nvPr>
        </p:nvSpPr>
        <p:spPr>
          <a:xfrm>
            <a:off x="584200" y="1776053"/>
            <a:ext cx="4511676" cy="4049712"/>
          </a:xfrm>
        </p:spPr>
        <p:txBody>
          <a:bodyPr vert="horz" wrap="square" lIns="0" tIns="0" rIns="0" bIns="0" rtlCol="0" anchor="t">
            <a:noAutofit/>
          </a:bodyPr>
          <a:lstStyle/>
          <a:p>
            <a:pPr marL="457200" indent="-457200">
              <a:buFont typeface="Arial" panose="020B0604020202020204" pitchFamily="34" charset="0"/>
              <a:buChar char="•"/>
            </a:pPr>
            <a:r>
              <a:rPr lang="en-US" sz="3600">
                <a:solidFill>
                  <a:schemeClr val="bg1"/>
                </a:solidFill>
                <a:cs typeface="Segoe UI"/>
              </a:rPr>
              <a:t>Emphasize creative motivation </a:t>
            </a:r>
            <a:r>
              <a:rPr lang="en-US" sz="3600" i="1">
                <a:solidFill>
                  <a:schemeClr val="bg1"/>
                </a:solidFill>
                <a:cs typeface="Segoe UI"/>
              </a:rPr>
              <a:t>and</a:t>
            </a:r>
            <a:r>
              <a:rPr lang="en-US" sz="3600">
                <a:solidFill>
                  <a:schemeClr val="bg1"/>
                </a:solidFill>
                <a:cs typeface="Segoe UI"/>
              </a:rPr>
              <a:t> how to solve problems</a:t>
            </a:r>
            <a:endParaRPr lang="en-US" sz="3600">
              <a:solidFill>
                <a:schemeClr val="bg1"/>
              </a:solidFill>
            </a:endParaRPr>
          </a:p>
          <a:p>
            <a:pPr marL="457200" indent="-457200">
              <a:buFont typeface="Arial" panose="020B0604020202020204" pitchFamily="34" charset="0"/>
              <a:buChar char="•"/>
            </a:pPr>
            <a:r>
              <a:rPr lang="en-US" sz="3600">
                <a:solidFill>
                  <a:schemeClr val="bg1"/>
                </a:solidFill>
                <a:cs typeface="Segoe UI"/>
              </a:rPr>
              <a:t>TTRPGs abstract problems, so we can easily learn &amp; see solutions</a:t>
            </a:r>
            <a:endParaRPr lang="en-US" sz="3600">
              <a:solidFill>
                <a:schemeClr val="bg1"/>
              </a:solidFill>
            </a:endParaRPr>
          </a:p>
        </p:txBody>
      </p:sp>
      <p:pic>
        <p:nvPicPr>
          <p:cNvPr id="4" name="Picture 4" descr="A white puzzle pieces on a yellow surface&#10;&#10;Description automatically generated">
            <a:extLst>
              <a:ext uri="{FF2B5EF4-FFF2-40B4-BE49-F238E27FC236}">
                <a16:creationId xmlns:a16="http://schemas.microsoft.com/office/drawing/2014/main" id="{D0B09379-866B-5335-EC98-31DC6E40C30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90"/>
          <a:stretch/>
        </p:blipFill>
        <p:spPr>
          <a:xfrm>
            <a:off x="5892384" y="767"/>
            <a:ext cx="6296639" cy="6912682"/>
          </a:xfrm>
          <a:prstGeom prst="rect">
            <a:avLst/>
          </a:prstGeom>
        </p:spPr>
      </p:pic>
    </p:spTree>
    <p:extLst>
      <p:ext uri="{BB962C8B-B14F-4D97-AF65-F5344CB8AC3E}">
        <p14:creationId xmlns:p14="http://schemas.microsoft.com/office/powerpoint/2010/main" val="1759673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pic>
        <p:nvPicPr>
          <p:cNvPr id="12" name="Picture 11" descr="Colleagues huddle">
            <a:extLst>
              <a:ext uri="{FF2B5EF4-FFF2-40B4-BE49-F238E27FC236}">
                <a16:creationId xmlns:a16="http://schemas.microsoft.com/office/drawing/2014/main" id="{B9D8D4A0-E925-40DD-A0A8-D5069E0C32C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10"/>
            <a:ext cx="5619750" cy="6857990"/>
          </a:xfrm>
          <a:prstGeom prst="rect">
            <a:avLst/>
          </a:prstGeom>
          <a:noFill/>
        </p:spPr>
      </p:pic>
      <p:sp>
        <p:nvSpPr>
          <p:cNvPr id="3" name="Title 2">
            <a:extLst>
              <a:ext uri="{FF2B5EF4-FFF2-40B4-BE49-F238E27FC236}">
                <a16:creationId xmlns:a16="http://schemas.microsoft.com/office/drawing/2014/main" id="{16D22E30-1505-490A-B019-71DF802DF919}"/>
              </a:ext>
            </a:extLst>
          </p:cNvPr>
          <p:cNvSpPr>
            <a:spLocks noGrp="1"/>
          </p:cNvSpPr>
          <p:nvPr>
            <p:ph type="title" idx="4294967295"/>
          </p:nvPr>
        </p:nvSpPr>
        <p:spPr>
          <a:xfrm>
            <a:off x="6238877" y="457200"/>
            <a:ext cx="5370512" cy="553998"/>
          </a:xfrm>
        </p:spPr>
        <p:txBody>
          <a:bodyPr wrap="square" anchor="t">
            <a:noAutofit/>
          </a:bodyPr>
          <a:lstStyle/>
          <a:p>
            <a:r>
              <a:rPr lang="en-US" sz="4800">
                <a:solidFill>
                  <a:srgbClr val="D59DFF"/>
                </a:solidFill>
                <a:cs typeface="Segoe UI Semibold"/>
              </a:rPr>
              <a:t>Conflict Resolution</a:t>
            </a:r>
            <a:endParaRPr lang="en-US"/>
          </a:p>
        </p:txBody>
      </p:sp>
      <p:sp>
        <p:nvSpPr>
          <p:cNvPr id="17" name="Text Placeholder 3">
            <a:extLst>
              <a:ext uri="{FF2B5EF4-FFF2-40B4-BE49-F238E27FC236}">
                <a16:creationId xmlns:a16="http://schemas.microsoft.com/office/drawing/2014/main" id="{8B26849F-662C-4E83-911C-39CB9633B2F3}"/>
              </a:ext>
            </a:extLst>
          </p:cNvPr>
          <p:cNvSpPr>
            <a:spLocks noGrp="1"/>
          </p:cNvSpPr>
          <p:nvPr>
            <p:ph type="body" sz="quarter" idx="11"/>
          </p:nvPr>
        </p:nvSpPr>
        <p:spPr>
          <a:xfrm>
            <a:off x="6096000" y="1436688"/>
            <a:ext cx="5686424" cy="3767185"/>
          </a:xfrm>
          <a:noFill/>
        </p:spPr>
        <p:txBody>
          <a:bodyPr vert="horz" wrap="square" lIns="0" tIns="0" rIns="0" bIns="0" rtlCol="0" anchor="t">
            <a:spAutoFit/>
          </a:bodyPr>
          <a:lstStyle/>
          <a:p>
            <a:pPr marL="457200" indent="-457200">
              <a:buFont typeface="Arial,Sans-Serif" panose="020B0604020202020204" pitchFamily="34" charset="0"/>
              <a:buChar char="•"/>
            </a:pPr>
            <a:r>
              <a:rPr lang="en-US" sz="3600">
                <a:solidFill>
                  <a:schemeClr val="bg1"/>
                </a:solidFill>
                <a:cs typeface="Segoe UI"/>
              </a:rPr>
              <a:t>Remind team of goals</a:t>
            </a:r>
          </a:p>
          <a:p>
            <a:endParaRPr lang="en-US" sz="3600">
              <a:solidFill>
                <a:schemeClr val="bg1"/>
              </a:solidFill>
              <a:cs typeface="Segoe UI"/>
            </a:endParaRPr>
          </a:p>
          <a:p>
            <a:pPr marL="457200" indent="-457200">
              <a:buFont typeface="Arial,Sans-Serif" panose="020B0604020202020204" pitchFamily="34" charset="0"/>
              <a:buChar char="•"/>
            </a:pPr>
            <a:r>
              <a:rPr lang="en-US" sz="3600">
                <a:solidFill>
                  <a:schemeClr val="bg1"/>
                </a:solidFill>
                <a:cs typeface="Segoe UI"/>
              </a:rPr>
              <a:t>Balance open discussion with decisiveness</a:t>
            </a:r>
          </a:p>
          <a:p>
            <a:endParaRPr lang="en-US" sz="3600">
              <a:solidFill>
                <a:schemeClr val="bg1"/>
              </a:solidFill>
              <a:cs typeface="Segoe UI"/>
            </a:endParaRPr>
          </a:p>
          <a:p>
            <a:pPr marL="457200" indent="-457200">
              <a:buFont typeface="Arial,Sans-Serif" panose="020B0604020202020204" pitchFamily="34" charset="0"/>
              <a:buChar char="•"/>
            </a:pPr>
            <a:r>
              <a:rPr lang="en-US" sz="3600">
                <a:solidFill>
                  <a:schemeClr val="bg1"/>
                </a:solidFill>
                <a:cs typeface="Segoe UI"/>
              </a:rPr>
              <a:t>Emphasize empathy</a:t>
            </a:r>
            <a:endParaRPr lang="en-US" sz="3600">
              <a:solidFill>
                <a:schemeClr val="bg1"/>
              </a:solidFill>
            </a:endParaRPr>
          </a:p>
        </p:txBody>
      </p:sp>
    </p:spTree>
    <p:extLst>
      <p:ext uri="{BB962C8B-B14F-4D97-AF65-F5344CB8AC3E}">
        <p14:creationId xmlns:p14="http://schemas.microsoft.com/office/powerpoint/2010/main" val="846478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C851-C93D-C04E-BCDC-7C9DE582E530}"/>
              </a:ext>
            </a:extLst>
          </p:cNvPr>
          <p:cNvSpPr>
            <a:spLocks noGrp="1"/>
          </p:cNvSpPr>
          <p:nvPr>
            <p:ph type="title"/>
          </p:nvPr>
        </p:nvSpPr>
        <p:spPr>
          <a:xfrm>
            <a:off x="584359" y="591967"/>
            <a:ext cx="11018520" cy="553998"/>
          </a:xfrm>
        </p:spPr>
        <p:txBody>
          <a:bodyPr/>
          <a:lstStyle/>
          <a:p>
            <a:r>
              <a:rPr lang="en-US">
                <a:solidFill>
                  <a:srgbClr val="D59DFF"/>
                </a:solidFill>
                <a:cs typeface="Segoe UI"/>
              </a:rPr>
              <a:t>Professional Communication</a:t>
            </a:r>
            <a:endParaRPr lang="en-US">
              <a:solidFill>
                <a:srgbClr val="D59DFF"/>
              </a:solidFill>
            </a:endParaRPr>
          </a:p>
        </p:txBody>
      </p:sp>
      <p:pic>
        <p:nvPicPr>
          <p:cNvPr id="5" name="Picture Placeholder 4">
            <a:extLst>
              <a:ext uri="{FF2B5EF4-FFF2-40B4-BE49-F238E27FC236}">
                <a16:creationId xmlns:a16="http://schemas.microsoft.com/office/drawing/2014/main" id="{4BC6AB67-5772-4F41-A137-34D45DBEB0F0}"/>
              </a:ext>
            </a:extLst>
          </p:cNvPr>
          <p:cNvPicPr>
            <a:picLocks noGrp="1" noChangeAspect="1"/>
          </p:cNvPicPr>
          <p:nvPr>
            <p:ph type="pic" sz="quarter" idx="11"/>
          </p:nvPr>
        </p:nvPicPr>
        <p:blipFill rotWithShape="1">
          <a:blip r:embed="rId3" cstate="email">
            <a:extLst>
              <a:ext uri="{28A0092B-C50C-407E-A947-70E740481C1C}">
                <a14:useLocalDpi xmlns:a14="http://schemas.microsoft.com/office/drawing/2010/main"/>
              </a:ext>
            </a:extLst>
          </a:blip>
          <a:srcRect/>
          <a:stretch/>
        </p:blipFill>
        <p:spPr>
          <a:xfrm>
            <a:off x="-2381" y="1813560"/>
            <a:ext cx="12192000" cy="5044440"/>
          </a:xfrm>
        </p:spPr>
      </p:pic>
      <p:sp>
        <p:nvSpPr>
          <p:cNvPr id="4" name="Rectangle 3">
            <a:extLst>
              <a:ext uri="{FF2B5EF4-FFF2-40B4-BE49-F238E27FC236}">
                <a16:creationId xmlns:a16="http://schemas.microsoft.com/office/drawing/2014/main" id="{2C67DB14-350B-79E6-9716-7B52198EFA8D}"/>
              </a:ext>
            </a:extLst>
          </p:cNvPr>
          <p:cNvSpPr/>
          <p:nvPr/>
        </p:nvSpPr>
        <p:spPr bwMode="auto">
          <a:xfrm>
            <a:off x="-375557" y="6155870"/>
            <a:ext cx="12670970" cy="9143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itle 1">
            <a:extLst>
              <a:ext uri="{FF2B5EF4-FFF2-40B4-BE49-F238E27FC236}">
                <a16:creationId xmlns:a16="http://schemas.microsoft.com/office/drawing/2014/main" id="{66E2DF1C-0DB3-4A3F-93CA-2C75ADBD2F23}"/>
              </a:ext>
            </a:extLst>
          </p:cNvPr>
          <p:cNvSpPr txBox="1">
            <a:spLocks/>
          </p:cNvSpPr>
          <p:nvPr/>
        </p:nvSpPr>
        <p:spPr>
          <a:xfrm>
            <a:off x="1974" y="6280366"/>
            <a:ext cx="12156983" cy="276999"/>
          </a:xfrm>
          <a:prstGeom prst="rect">
            <a:avLst/>
          </a:prstGeom>
        </p:spPr>
        <p:txBody>
          <a:bodyPr vert="horz" wrap="square" lIns="0" tIns="0" rIns="0" bIns="0" rtlCol="0" anchor="ctr">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800">
                <a:solidFill>
                  <a:srgbClr val="3B2E58"/>
                </a:solidFill>
                <a:latin typeface="Segoe UI"/>
                <a:cs typeface="Segoe UI"/>
              </a:rPr>
              <a:t>Teamwork | </a:t>
            </a:r>
            <a:r>
              <a:rPr lang="en-US" sz="1800" b="1">
                <a:solidFill>
                  <a:schemeClr val="bg1"/>
                </a:solidFill>
                <a:latin typeface="Segoe UI"/>
                <a:cs typeface="Segoe UI"/>
              </a:rPr>
              <a:t>Professional Communication</a:t>
            </a:r>
            <a:r>
              <a:rPr lang="en-US" sz="1800">
                <a:solidFill>
                  <a:srgbClr val="3B2E58"/>
                </a:solidFill>
                <a:latin typeface="Segoe UI"/>
                <a:cs typeface="Segoe UI"/>
              </a:rPr>
              <a:t> | Diversity | Design Thinking | Q&amp;A</a:t>
            </a:r>
          </a:p>
        </p:txBody>
      </p:sp>
    </p:spTree>
    <p:extLst>
      <p:ext uri="{BB962C8B-B14F-4D97-AF65-F5344CB8AC3E}">
        <p14:creationId xmlns:p14="http://schemas.microsoft.com/office/powerpoint/2010/main" val="5370422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F90B-C85B-BB4C-AFA1-2BAE8CA1FAE5}"/>
              </a:ext>
            </a:extLst>
          </p:cNvPr>
          <p:cNvSpPr>
            <a:spLocks noGrp="1"/>
          </p:cNvSpPr>
          <p:nvPr>
            <p:ph type="title"/>
          </p:nvPr>
        </p:nvSpPr>
        <p:spPr/>
        <p:txBody>
          <a:bodyPr/>
          <a:lstStyle/>
          <a:p>
            <a:r>
              <a:rPr lang="en-US"/>
              <a:t>Preparing to Improvise</a:t>
            </a:r>
          </a:p>
        </p:txBody>
      </p:sp>
      <p:grpSp>
        <p:nvGrpSpPr>
          <p:cNvPr id="80" name="Group 79" descr="Icon location">
            <a:extLst>
              <a:ext uri="{FF2B5EF4-FFF2-40B4-BE49-F238E27FC236}">
                <a16:creationId xmlns:a16="http://schemas.microsoft.com/office/drawing/2014/main" id="{BFD27888-1EB9-432B-937A-875260BE08E4}"/>
              </a:ext>
            </a:extLst>
          </p:cNvPr>
          <p:cNvGrpSpPr/>
          <p:nvPr/>
        </p:nvGrpSpPr>
        <p:grpSpPr>
          <a:xfrm>
            <a:off x="1387478" y="2524610"/>
            <a:ext cx="1060911" cy="1060911"/>
            <a:chOff x="6240463" y="3560884"/>
            <a:chExt cx="659875" cy="659875"/>
          </a:xfrm>
        </p:grpSpPr>
        <p:grpSp>
          <p:nvGrpSpPr>
            <p:cNvPr id="81" name="Group 80">
              <a:extLst>
                <a:ext uri="{FF2B5EF4-FFF2-40B4-BE49-F238E27FC236}">
                  <a16:creationId xmlns:a16="http://schemas.microsoft.com/office/drawing/2014/main" id="{A1B80821-C810-4F49-85BF-8D907455D961}"/>
                </a:ext>
              </a:extLst>
            </p:cNvPr>
            <p:cNvGrpSpPr/>
            <p:nvPr/>
          </p:nvGrpSpPr>
          <p:grpSpPr>
            <a:xfrm>
              <a:off x="6240463" y="3560884"/>
              <a:ext cx="659875" cy="659875"/>
              <a:chOff x="584200" y="3560884"/>
              <a:chExt cx="659875" cy="659875"/>
            </a:xfrm>
          </p:grpSpPr>
          <p:sp>
            <p:nvSpPr>
              <p:cNvPr id="83" name="Oval 82">
                <a:extLst>
                  <a:ext uri="{FF2B5EF4-FFF2-40B4-BE49-F238E27FC236}">
                    <a16:creationId xmlns:a16="http://schemas.microsoft.com/office/drawing/2014/main" id="{9183411D-8602-4313-BC22-0BF2A03FF835}"/>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84" name="Oval 83">
                <a:extLst>
                  <a:ext uri="{FF2B5EF4-FFF2-40B4-BE49-F238E27FC236}">
                    <a16:creationId xmlns:a16="http://schemas.microsoft.com/office/drawing/2014/main" id="{9967E262-9F0F-4D65-AAD6-6C84404D6E4D}"/>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82" name="Brush" title="Icon of a paintbrush">
              <a:extLst>
                <a:ext uri="{FF2B5EF4-FFF2-40B4-BE49-F238E27FC236}">
                  <a16:creationId xmlns:a16="http://schemas.microsoft.com/office/drawing/2014/main" id="{370B4CA6-03C8-4F5E-96B1-18773674E9C8}"/>
                </a:ext>
              </a:extLst>
            </p:cNvPr>
            <p:cNvSpPr>
              <a:spLocks noChangeAspect="1" noEditPoints="1"/>
            </p:cNvSpPr>
            <p:nvPr/>
          </p:nvSpPr>
          <p:spPr bwMode="auto">
            <a:xfrm>
              <a:off x="6359853" y="3732895"/>
              <a:ext cx="389618" cy="281697"/>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7" name="Text Placeholder 3">
            <a:extLst>
              <a:ext uri="{FF2B5EF4-FFF2-40B4-BE49-F238E27FC236}">
                <a16:creationId xmlns:a16="http://schemas.microsoft.com/office/drawing/2014/main" id="{433F8392-5480-FF42-9547-66A97587E76C}"/>
              </a:ext>
            </a:extLst>
          </p:cNvPr>
          <p:cNvSpPr txBox="1">
            <a:spLocks/>
          </p:cNvSpPr>
          <p:nvPr/>
        </p:nvSpPr>
        <p:spPr>
          <a:xfrm>
            <a:off x="2564091" y="2669967"/>
            <a:ext cx="3682064" cy="87507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accent1"/>
                </a:solidFill>
                <a:latin typeface="+mj-lt"/>
              </a:rPr>
              <a:t>Prepare to deliver</a:t>
            </a:r>
          </a:p>
        </p:txBody>
      </p:sp>
      <p:grpSp>
        <p:nvGrpSpPr>
          <p:cNvPr id="37" name="Group 36" descr="Icon location">
            <a:extLst>
              <a:ext uri="{FF2B5EF4-FFF2-40B4-BE49-F238E27FC236}">
                <a16:creationId xmlns:a16="http://schemas.microsoft.com/office/drawing/2014/main" id="{B5B53A7F-9FEA-CD4C-B253-38FB1C372D2D}"/>
              </a:ext>
            </a:extLst>
          </p:cNvPr>
          <p:cNvGrpSpPr/>
          <p:nvPr/>
        </p:nvGrpSpPr>
        <p:grpSpPr>
          <a:xfrm>
            <a:off x="1388787" y="4288323"/>
            <a:ext cx="1060911" cy="1060911"/>
            <a:chOff x="8128000" y="3560884"/>
            <a:chExt cx="659875" cy="659875"/>
          </a:xfrm>
        </p:grpSpPr>
        <p:grpSp>
          <p:nvGrpSpPr>
            <p:cNvPr id="38" name="Group 37">
              <a:extLst>
                <a:ext uri="{FF2B5EF4-FFF2-40B4-BE49-F238E27FC236}">
                  <a16:creationId xmlns:a16="http://schemas.microsoft.com/office/drawing/2014/main" id="{3D9AAD17-1F1C-7547-99C1-43B3B21F5B36}"/>
                </a:ext>
              </a:extLst>
            </p:cNvPr>
            <p:cNvGrpSpPr/>
            <p:nvPr/>
          </p:nvGrpSpPr>
          <p:grpSpPr>
            <a:xfrm>
              <a:off x="8128000" y="3560884"/>
              <a:ext cx="659875" cy="659875"/>
              <a:chOff x="584200" y="3560884"/>
              <a:chExt cx="659875" cy="659875"/>
            </a:xfrm>
          </p:grpSpPr>
          <p:sp>
            <p:nvSpPr>
              <p:cNvPr id="40" name="Oval 39">
                <a:extLst>
                  <a:ext uri="{FF2B5EF4-FFF2-40B4-BE49-F238E27FC236}">
                    <a16:creationId xmlns:a16="http://schemas.microsoft.com/office/drawing/2014/main" id="{6A4BC42F-7CC8-F04C-A0A3-31ECFF2217E9}"/>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41" name="Oval 40">
                <a:extLst>
                  <a:ext uri="{FF2B5EF4-FFF2-40B4-BE49-F238E27FC236}">
                    <a16:creationId xmlns:a16="http://schemas.microsoft.com/office/drawing/2014/main" id="{C9F74016-CE2C-664F-86AF-F4071FCF510E}"/>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39" name="chip" title="Icon of a computer chip">
              <a:extLst>
                <a:ext uri="{FF2B5EF4-FFF2-40B4-BE49-F238E27FC236}">
                  <a16:creationId xmlns:a16="http://schemas.microsoft.com/office/drawing/2014/main" id="{992A9720-D8DB-4D44-90A6-C4D7E8D8C5E5}"/>
                </a:ext>
              </a:extLst>
            </p:cNvPr>
            <p:cNvSpPr>
              <a:spLocks noChangeAspect="1" noEditPoints="1"/>
            </p:cNvSpPr>
            <p:nvPr/>
          </p:nvSpPr>
          <p:spPr bwMode="auto">
            <a:xfrm>
              <a:off x="8277448" y="3710048"/>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 name="Group 3" descr="Icon location">
            <a:extLst>
              <a:ext uri="{FF2B5EF4-FFF2-40B4-BE49-F238E27FC236}">
                <a16:creationId xmlns:a16="http://schemas.microsoft.com/office/drawing/2014/main" id="{4248EDD4-3878-4E41-AE41-C9369457A7BA}"/>
              </a:ext>
            </a:extLst>
          </p:cNvPr>
          <p:cNvGrpSpPr/>
          <p:nvPr/>
        </p:nvGrpSpPr>
        <p:grpSpPr>
          <a:xfrm>
            <a:off x="6360455" y="4278798"/>
            <a:ext cx="1060911" cy="1060911"/>
            <a:chOff x="3413125" y="4529663"/>
            <a:chExt cx="658800" cy="658800"/>
          </a:xfrm>
        </p:grpSpPr>
        <p:grpSp>
          <p:nvGrpSpPr>
            <p:cNvPr id="53" name="Group 52" descr="Icon location">
              <a:extLst>
                <a:ext uri="{FF2B5EF4-FFF2-40B4-BE49-F238E27FC236}">
                  <a16:creationId xmlns:a16="http://schemas.microsoft.com/office/drawing/2014/main" id="{29BB2362-9A12-0743-A54C-FC4AD30BED6E}"/>
                </a:ext>
              </a:extLst>
            </p:cNvPr>
            <p:cNvGrpSpPr/>
            <p:nvPr/>
          </p:nvGrpSpPr>
          <p:grpSpPr>
            <a:xfrm>
              <a:off x="3413125" y="4529663"/>
              <a:ext cx="658800" cy="658800"/>
              <a:chOff x="584200" y="3560884"/>
              <a:chExt cx="659875" cy="659875"/>
            </a:xfrm>
          </p:grpSpPr>
          <p:sp>
            <p:nvSpPr>
              <p:cNvPr id="55" name="Oval 54">
                <a:extLst>
                  <a:ext uri="{FF2B5EF4-FFF2-40B4-BE49-F238E27FC236}">
                    <a16:creationId xmlns:a16="http://schemas.microsoft.com/office/drawing/2014/main" id="{E6B16101-1D7E-994C-A9F6-C2C442DFFD44}"/>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56" name="Oval 55">
                <a:extLst>
                  <a:ext uri="{FF2B5EF4-FFF2-40B4-BE49-F238E27FC236}">
                    <a16:creationId xmlns:a16="http://schemas.microsoft.com/office/drawing/2014/main" id="{110477E6-1C98-B54B-9E30-DC4EEC5E2C78}"/>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75" name="people_11" title="Icon of two people with a chat bubble">
              <a:extLst>
                <a:ext uri="{FF2B5EF4-FFF2-40B4-BE49-F238E27FC236}">
                  <a16:creationId xmlns:a16="http://schemas.microsoft.com/office/drawing/2014/main" id="{2A98C731-3017-2A4E-A88A-BFB1A3DB81E1}"/>
                </a:ext>
              </a:extLst>
            </p:cNvPr>
            <p:cNvSpPr>
              <a:spLocks noChangeAspect="1" noEditPoints="1"/>
            </p:cNvSpPr>
            <p:nvPr/>
          </p:nvSpPr>
          <p:spPr bwMode="auto">
            <a:xfrm>
              <a:off x="3576489" y="4695049"/>
              <a:ext cx="347959" cy="334151"/>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5" name="Text Placeholder 3">
            <a:extLst>
              <a:ext uri="{FF2B5EF4-FFF2-40B4-BE49-F238E27FC236}">
                <a16:creationId xmlns:a16="http://schemas.microsoft.com/office/drawing/2014/main" id="{5E66F80C-E67C-4384-9950-18DE6C5B9587}"/>
              </a:ext>
            </a:extLst>
          </p:cNvPr>
          <p:cNvSpPr txBox="1">
            <a:spLocks/>
          </p:cNvSpPr>
          <p:nvPr/>
        </p:nvSpPr>
        <p:spPr>
          <a:xfrm>
            <a:off x="2514627" y="4423578"/>
            <a:ext cx="1761851" cy="87507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accent1"/>
                </a:solidFill>
                <a:latin typeface="+mj-lt"/>
              </a:rPr>
              <a:t>Practice,</a:t>
            </a:r>
            <a:br>
              <a:rPr lang="en-US">
                <a:solidFill>
                  <a:schemeClr val="accent1"/>
                </a:solidFill>
                <a:latin typeface="+mj-lt"/>
              </a:rPr>
            </a:br>
            <a:r>
              <a:rPr lang="en-US">
                <a:solidFill>
                  <a:schemeClr val="accent1"/>
                </a:solidFill>
                <a:latin typeface="+mj-lt"/>
              </a:rPr>
              <a:t>Practice,</a:t>
            </a:r>
            <a:br>
              <a:rPr lang="en-US">
                <a:solidFill>
                  <a:schemeClr val="accent1"/>
                </a:solidFill>
                <a:latin typeface="+mj-lt"/>
              </a:rPr>
            </a:br>
            <a:r>
              <a:rPr lang="en-US">
                <a:solidFill>
                  <a:schemeClr val="accent1"/>
                </a:solidFill>
                <a:latin typeface="+mj-lt"/>
              </a:rPr>
              <a:t>Practice</a:t>
            </a:r>
          </a:p>
        </p:txBody>
      </p:sp>
      <p:grpSp>
        <p:nvGrpSpPr>
          <p:cNvPr id="27" name="Group 26" descr="Icon location">
            <a:extLst>
              <a:ext uri="{FF2B5EF4-FFF2-40B4-BE49-F238E27FC236}">
                <a16:creationId xmlns:a16="http://schemas.microsoft.com/office/drawing/2014/main" id="{BC6737E9-9D06-4544-A63F-14A8B7C4D4CE}"/>
              </a:ext>
            </a:extLst>
          </p:cNvPr>
          <p:cNvGrpSpPr/>
          <p:nvPr/>
        </p:nvGrpSpPr>
        <p:grpSpPr>
          <a:xfrm>
            <a:off x="6360455" y="2515085"/>
            <a:ext cx="1060911" cy="1060911"/>
            <a:chOff x="2470150" y="3560884"/>
            <a:chExt cx="659875" cy="659875"/>
          </a:xfrm>
        </p:grpSpPr>
        <p:grpSp>
          <p:nvGrpSpPr>
            <p:cNvPr id="28" name="Group 27">
              <a:extLst>
                <a:ext uri="{FF2B5EF4-FFF2-40B4-BE49-F238E27FC236}">
                  <a16:creationId xmlns:a16="http://schemas.microsoft.com/office/drawing/2014/main" id="{A2893A94-A1FF-AC40-B4A1-AB66B17961FA}"/>
                </a:ext>
              </a:extLst>
            </p:cNvPr>
            <p:cNvGrpSpPr/>
            <p:nvPr/>
          </p:nvGrpSpPr>
          <p:grpSpPr>
            <a:xfrm>
              <a:off x="2470150" y="3560884"/>
              <a:ext cx="659875" cy="659875"/>
              <a:chOff x="584200" y="3560884"/>
              <a:chExt cx="659875" cy="659875"/>
            </a:xfrm>
          </p:grpSpPr>
          <p:sp>
            <p:nvSpPr>
              <p:cNvPr id="30" name="Oval 29">
                <a:extLst>
                  <a:ext uri="{FF2B5EF4-FFF2-40B4-BE49-F238E27FC236}">
                    <a16:creationId xmlns:a16="http://schemas.microsoft.com/office/drawing/2014/main" id="{B9328C02-EF7B-274A-AF5E-739BD904F880}"/>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31" name="Oval 30">
                <a:extLst>
                  <a:ext uri="{FF2B5EF4-FFF2-40B4-BE49-F238E27FC236}">
                    <a16:creationId xmlns:a16="http://schemas.microsoft.com/office/drawing/2014/main" id="{23E72D67-ACD3-374B-8B49-2167B0289F6D}"/>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29" name="Brain_3" title="Icon of a brain">
              <a:extLst>
                <a:ext uri="{FF2B5EF4-FFF2-40B4-BE49-F238E27FC236}">
                  <a16:creationId xmlns:a16="http://schemas.microsoft.com/office/drawing/2014/main" id="{E63FD142-D2EF-4348-8A85-7187EEE3ED71}"/>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 name="Text Placeholder 3">
            <a:extLst>
              <a:ext uri="{FF2B5EF4-FFF2-40B4-BE49-F238E27FC236}">
                <a16:creationId xmlns:a16="http://schemas.microsoft.com/office/drawing/2014/main" id="{29FFDBDF-B126-40B5-8AF5-BB42F09C90CA}"/>
              </a:ext>
            </a:extLst>
          </p:cNvPr>
          <p:cNvSpPr txBox="1">
            <a:spLocks/>
          </p:cNvSpPr>
          <p:nvPr/>
        </p:nvSpPr>
        <p:spPr>
          <a:xfrm>
            <a:off x="7532155" y="2669967"/>
            <a:ext cx="1932138" cy="87507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accent1"/>
                </a:solidFill>
                <a:latin typeface="+mj-lt"/>
              </a:rPr>
              <a:t>Be humane</a:t>
            </a:r>
          </a:p>
        </p:txBody>
      </p:sp>
      <p:sp>
        <p:nvSpPr>
          <p:cNvPr id="7" name="Text Placeholder 3">
            <a:extLst>
              <a:ext uri="{FF2B5EF4-FFF2-40B4-BE49-F238E27FC236}">
                <a16:creationId xmlns:a16="http://schemas.microsoft.com/office/drawing/2014/main" id="{F0D7D209-F200-4084-9FDA-7015113C1A62}"/>
              </a:ext>
            </a:extLst>
          </p:cNvPr>
          <p:cNvSpPr txBox="1">
            <a:spLocks/>
          </p:cNvSpPr>
          <p:nvPr/>
        </p:nvSpPr>
        <p:spPr>
          <a:xfrm>
            <a:off x="7525360" y="4436671"/>
            <a:ext cx="3733190" cy="87507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accent1"/>
                </a:solidFill>
                <a:latin typeface="+mj-lt"/>
              </a:rPr>
              <a:t>Know your audience</a:t>
            </a:r>
          </a:p>
        </p:txBody>
      </p:sp>
    </p:spTree>
    <p:extLst>
      <p:ext uri="{BB962C8B-B14F-4D97-AF65-F5344CB8AC3E}">
        <p14:creationId xmlns:p14="http://schemas.microsoft.com/office/powerpoint/2010/main" val="2869619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 grpId="0"/>
      <p:bldP spid="6" grpId="0"/>
      <p:bldP spid="7" grpId="0"/>
    </p:bldLst>
  </p:timing>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a:xfrm>
            <a:off x="588263" y="426423"/>
            <a:ext cx="11018520" cy="615553"/>
          </a:xfrm>
        </p:spPr>
        <p:txBody>
          <a:bodyPr/>
          <a:lstStyle/>
          <a:p>
            <a:r>
              <a:rPr lang="en-US" sz="4000"/>
              <a:t>Leaders and Managers</a:t>
            </a:r>
          </a:p>
        </p:txBody>
      </p:sp>
      <p:sp>
        <p:nvSpPr>
          <p:cNvPr id="36" name="TextBox 35">
            <a:extLst>
              <a:ext uri="{FF2B5EF4-FFF2-40B4-BE49-F238E27FC236}">
                <a16:creationId xmlns:a16="http://schemas.microsoft.com/office/drawing/2014/main" id="{39814648-3E02-844F-AD45-4B3A4F8A65AF}"/>
              </a:ext>
            </a:extLst>
          </p:cNvPr>
          <p:cNvSpPr txBox="1"/>
          <p:nvPr/>
        </p:nvSpPr>
        <p:spPr>
          <a:xfrm>
            <a:off x="1211262" y="1437247"/>
            <a:ext cx="2227263" cy="1292662"/>
          </a:xfrm>
          <a:prstGeom prst="rect">
            <a:avLst/>
          </a:prstGeom>
          <a:noFill/>
        </p:spPr>
        <p:txBody>
          <a:bodyPr wrap="square" lIns="0" tIns="0" rIns="0" bIns="0" rtlCol="0" anchor="b">
            <a:spAutoFit/>
          </a:bodyPr>
          <a:lstStyle/>
          <a:p>
            <a:pPr algn="ctr"/>
            <a:r>
              <a:rPr lang="en-US" sz="2800">
                <a:solidFill>
                  <a:schemeClr val="accent1"/>
                </a:solidFill>
                <a:latin typeface="+mj-lt"/>
              </a:rPr>
              <a:t>The new employee experience</a:t>
            </a:r>
          </a:p>
        </p:txBody>
      </p:sp>
      <p:sp>
        <p:nvSpPr>
          <p:cNvPr id="5" name="Sustainable_EC0A" title="Icon of a tree branch">
            <a:extLst>
              <a:ext uri="{FF2B5EF4-FFF2-40B4-BE49-F238E27FC236}">
                <a16:creationId xmlns:a16="http://schemas.microsoft.com/office/drawing/2014/main" id="{1A3C3CC3-5E51-4B13-9F54-7076F0853FC5}"/>
              </a:ext>
            </a:extLst>
          </p:cNvPr>
          <p:cNvSpPr>
            <a:spLocks noChangeAspect="1" noEditPoints="1"/>
          </p:cNvSpPr>
          <p:nvPr/>
        </p:nvSpPr>
        <p:spPr bwMode="auto">
          <a:xfrm>
            <a:off x="1471705" y="3035188"/>
            <a:ext cx="1702523" cy="1603782"/>
          </a:xfrm>
          <a:custGeom>
            <a:avLst/>
            <a:gdLst>
              <a:gd name="T0" fmla="*/ 3750 w 3750"/>
              <a:gd name="T1" fmla="*/ 0 h 3531"/>
              <a:gd name="T2" fmla="*/ 3750 w 3750"/>
              <a:gd name="T3" fmla="*/ 1375 h 3531"/>
              <a:gd name="T4" fmla="*/ 2375 w 3750"/>
              <a:gd name="T5" fmla="*/ 2750 h 3531"/>
              <a:gd name="T6" fmla="*/ 1000 w 3750"/>
              <a:gd name="T7" fmla="*/ 1375 h 3531"/>
              <a:gd name="T8" fmla="*/ 2375 w 3750"/>
              <a:gd name="T9" fmla="*/ 0 h 3531"/>
              <a:gd name="T10" fmla="*/ 3750 w 3750"/>
              <a:gd name="T11" fmla="*/ 0 h 3531"/>
              <a:gd name="T12" fmla="*/ 219 w 3750"/>
              <a:gd name="T13" fmla="*/ 3531 h 3531"/>
              <a:gd name="T14" fmla="*/ 2875 w 3750"/>
              <a:gd name="T15" fmla="*/ 875 h 3531"/>
              <a:gd name="T16" fmla="*/ 500 w 3750"/>
              <a:gd name="T17" fmla="*/ 1000 h 3531"/>
              <a:gd name="T18" fmla="*/ 1000 w 3750"/>
              <a:gd name="T19" fmla="*/ 1500 h 3531"/>
              <a:gd name="T20" fmla="*/ 1204 w 3750"/>
              <a:gd name="T21" fmla="*/ 657 h 3531"/>
              <a:gd name="T22" fmla="*/ 750 w 3750"/>
              <a:gd name="T23" fmla="*/ 500 h 3531"/>
              <a:gd name="T24" fmla="*/ 0 w 3750"/>
              <a:gd name="T25" fmla="*/ 500 h 3531"/>
              <a:gd name="T26" fmla="*/ 0 w 3750"/>
              <a:gd name="T27" fmla="*/ 1250 h 3531"/>
              <a:gd name="T28" fmla="*/ 750 w 3750"/>
              <a:gd name="T29" fmla="*/ 2000 h 3531"/>
              <a:gd name="T30" fmla="*/ 1107 w 3750"/>
              <a:gd name="T31" fmla="*/ 1906 h 3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0" h="3531">
                <a:moveTo>
                  <a:pt x="3750" y="0"/>
                </a:moveTo>
                <a:cubicBezTo>
                  <a:pt x="3750" y="1375"/>
                  <a:pt x="3750" y="1375"/>
                  <a:pt x="3750" y="1375"/>
                </a:cubicBezTo>
                <a:cubicBezTo>
                  <a:pt x="3750" y="2134"/>
                  <a:pt x="3134" y="2750"/>
                  <a:pt x="2375" y="2750"/>
                </a:cubicBezTo>
                <a:cubicBezTo>
                  <a:pt x="1616" y="2750"/>
                  <a:pt x="1000" y="2134"/>
                  <a:pt x="1000" y="1375"/>
                </a:cubicBezTo>
                <a:cubicBezTo>
                  <a:pt x="1000" y="616"/>
                  <a:pt x="1616" y="0"/>
                  <a:pt x="2375" y="0"/>
                </a:cubicBezTo>
                <a:lnTo>
                  <a:pt x="3750" y="0"/>
                </a:lnTo>
                <a:close/>
                <a:moveTo>
                  <a:pt x="219" y="3531"/>
                </a:moveTo>
                <a:cubicBezTo>
                  <a:pt x="2875" y="875"/>
                  <a:pt x="2875" y="875"/>
                  <a:pt x="2875" y="875"/>
                </a:cubicBezTo>
                <a:moveTo>
                  <a:pt x="500" y="1000"/>
                </a:moveTo>
                <a:cubicBezTo>
                  <a:pt x="1000" y="1500"/>
                  <a:pt x="1000" y="1500"/>
                  <a:pt x="1000" y="1500"/>
                </a:cubicBezTo>
                <a:moveTo>
                  <a:pt x="1204" y="657"/>
                </a:moveTo>
                <a:cubicBezTo>
                  <a:pt x="1078" y="560"/>
                  <a:pt x="922" y="500"/>
                  <a:pt x="750" y="500"/>
                </a:cubicBezTo>
                <a:cubicBezTo>
                  <a:pt x="0" y="500"/>
                  <a:pt x="0" y="500"/>
                  <a:pt x="0" y="500"/>
                </a:cubicBezTo>
                <a:cubicBezTo>
                  <a:pt x="0" y="1250"/>
                  <a:pt x="0" y="1250"/>
                  <a:pt x="0" y="1250"/>
                </a:cubicBezTo>
                <a:cubicBezTo>
                  <a:pt x="0" y="1664"/>
                  <a:pt x="336" y="2000"/>
                  <a:pt x="750" y="2000"/>
                </a:cubicBezTo>
                <a:cubicBezTo>
                  <a:pt x="880" y="2000"/>
                  <a:pt x="1000" y="1964"/>
                  <a:pt x="1107" y="190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TextBox 38">
            <a:extLst>
              <a:ext uri="{FF2B5EF4-FFF2-40B4-BE49-F238E27FC236}">
                <a16:creationId xmlns:a16="http://schemas.microsoft.com/office/drawing/2014/main" id="{AE7B703F-6E4B-D049-9076-3A3FAF4BA062}"/>
              </a:ext>
            </a:extLst>
          </p:cNvPr>
          <p:cNvSpPr txBox="1"/>
          <p:nvPr/>
        </p:nvSpPr>
        <p:spPr>
          <a:xfrm>
            <a:off x="1211262" y="5032820"/>
            <a:ext cx="2227263" cy="677108"/>
          </a:xfrm>
          <a:prstGeom prst="rect">
            <a:avLst/>
          </a:prstGeom>
          <a:noFill/>
        </p:spPr>
        <p:txBody>
          <a:bodyPr wrap="square" lIns="0" tIns="0" rIns="0" bIns="0" rtlCol="0">
            <a:spAutoFit/>
          </a:bodyPr>
          <a:lstStyle/>
          <a:p>
            <a:pPr algn="ctr"/>
            <a:r>
              <a:rPr lang="en-US" sz="2200">
                <a:latin typeface="+mj-lt"/>
              </a:rPr>
              <a:t>First impressions are important.</a:t>
            </a:r>
          </a:p>
        </p:txBody>
      </p:sp>
      <p:sp>
        <p:nvSpPr>
          <p:cNvPr id="37" name="TextBox 36">
            <a:extLst>
              <a:ext uri="{FF2B5EF4-FFF2-40B4-BE49-F238E27FC236}">
                <a16:creationId xmlns:a16="http://schemas.microsoft.com/office/drawing/2014/main" id="{029391D6-7A49-C24A-845C-BD6753E67D60}"/>
              </a:ext>
            </a:extLst>
          </p:cNvPr>
          <p:cNvSpPr txBox="1"/>
          <p:nvPr/>
        </p:nvSpPr>
        <p:spPr>
          <a:xfrm>
            <a:off x="5247152" y="1437247"/>
            <a:ext cx="1934698" cy="1292662"/>
          </a:xfrm>
          <a:prstGeom prst="rect">
            <a:avLst/>
          </a:prstGeom>
          <a:noFill/>
        </p:spPr>
        <p:txBody>
          <a:bodyPr wrap="square" lIns="0" tIns="0" rIns="0" bIns="0" rtlCol="0" anchor="b">
            <a:spAutoFit/>
          </a:bodyPr>
          <a:lstStyle/>
          <a:p>
            <a:pPr algn="ctr"/>
            <a:r>
              <a:rPr lang="en-US" sz="2800">
                <a:solidFill>
                  <a:schemeClr val="accent1"/>
                </a:solidFill>
                <a:latin typeface="+mj-lt"/>
              </a:rPr>
              <a:t>Progression is important</a:t>
            </a:r>
          </a:p>
        </p:txBody>
      </p:sp>
      <p:sp>
        <p:nvSpPr>
          <p:cNvPr id="6" name="SkiResorts_EB45" title="Icon of mountains">
            <a:extLst>
              <a:ext uri="{FF2B5EF4-FFF2-40B4-BE49-F238E27FC236}">
                <a16:creationId xmlns:a16="http://schemas.microsoft.com/office/drawing/2014/main" id="{3A4DAA9B-D0DC-4C02-BF2B-25E7F3A08F6C}"/>
              </a:ext>
            </a:extLst>
          </p:cNvPr>
          <p:cNvSpPr>
            <a:spLocks noChangeAspect="1" noEditPoints="1"/>
          </p:cNvSpPr>
          <p:nvPr/>
        </p:nvSpPr>
        <p:spPr bwMode="auto">
          <a:xfrm flipH="1">
            <a:off x="8591262" y="3037562"/>
            <a:ext cx="2361310" cy="1698067"/>
          </a:xfrm>
          <a:custGeom>
            <a:avLst/>
            <a:gdLst>
              <a:gd name="T0" fmla="*/ 0 w 5319"/>
              <a:gd name="T1" fmla="*/ 3825 h 3825"/>
              <a:gd name="T2" fmla="*/ 1913 w 5319"/>
              <a:gd name="T3" fmla="*/ 0 h 3825"/>
              <a:gd name="T4" fmla="*/ 3819 w 5319"/>
              <a:gd name="T5" fmla="*/ 3825 h 3825"/>
              <a:gd name="T6" fmla="*/ 0 w 5319"/>
              <a:gd name="T7" fmla="*/ 3825 h 3825"/>
              <a:gd name="T8" fmla="*/ 3754 w 5319"/>
              <a:gd name="T9" fmla="*/ 3825 h 3825"/>
              <a:gd name="T10" fmla="*/ 5319 w 5319"/>
              <a:gd name="T11" fmla="*/ 3825 h 3825"/>
              <a:gd name="T12" fmla="*/ 3938 w 5319"/>
              <a:gd name="T13" fmla="*/ 1153 h 3825"/>
              <a:gd name="T14" fmla="*/ 3200 w 5319"/>
              <a:gd name="T15" fmla="*/ 2535 h 3825"/>
              <a:gd name="T16" fmla="*/ 1313 w 5319"/>
              <a:gd name="T17" fmla="*/ 1199 h 3825"/>
              <a:gd name="T18" fmla="*/ 1913 w 5319"/>
              <a:gd name="T19" fmla="*/ 1798 h 3825"/>
              <a:gd name="T20" fmla="*/ 2510 w 5319"/>
              <a:gd name="T21" fmla="*/ 1200 h 3825"/>
              <a:gd name="T22" fmla="*/ 4747 w 5319"/>
              <a:gd name="T23" fmla="*/ 2719 h 3825"/>
              <a:gd name="T24" fmla="*/ 3938 w 5319"/>
              <a:gd name="T25" fmla="*/ 2719 h 3825"/>
              <a:gd name="T26" fmla="*/ 3490 w 5319"/>
              <a:gd name="T27" fmla="*/ 3167 h 3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19" h="3825">
                <a:moveTo>
                  <a:pt x="0" y="3825"/>
                </a:moveTo>
                <a:lnTo>
                  <a:pt x="1913" y="0"/>
                </a:lnTo>
                <a:lnTo>
                  <a:pt x="3819" y="3825"/>
                </a:lnTo>
                <a:lnTo>
                  <a:pt x="0" y="3825"/>
                </a:lnTo>
                <a:moveTo>
                  <a:pt x="3754" y="3825"/>
                </a:moveTo>
                <a:lnTo>
                  <a:pt x="5319" y="3825"/>
                </a:lnTo>
                <a:lnTo>
                  <a:pt x="3938" y="1153"/>
                </a:lnTo>
                <a:lnTo>
                  <a:pt x="3200" y="2535"/>
                </a:lnTo>
                <a:moveTo>
                  <a:pt x="1313" y="1199"/>
                </a:moveTo>
                <a:lnTo>
                  <a:pt x="1913" y="1798"/>
                </a:lnTo>
                <a:lnTo>
                  <a:pt x="2510" y="1200"/>
                </a:lnTo>
                <a:moveTo>
                  <a:pt x="4747" y="2719"/>
                </a:moveTo>
                <a:lnTo>
                  <a:pt x="3938" y="2719"/>
                </a:lnTo>
                <a:lnTo>
                  <a:pt x="3490" y="31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TextBox 39">
            <a:extLst>
              <a:ext uri="{FF2B5EF4-FFF2-40B4-BE49-F238E27FC236}">
                <a16:creationId xmlns:a16="http://schemas.microsoft.com/office/drawing/2014/main" id="{9F115836-AC54-D542-8EB4-688AA0807BAF}"/>
              </a:ext>
            </a:extLst>
          </p:cNvPr>
          <p:cNvSpPr txBox="1"/>
          <p:nvPr/>
        </p:nvSpPr>
        <p:spPr>
          <a:xfrm>
            <a:off x="4721115" y="5032820"/>
            <a:ext cx="2726763" cy="1015663"/>
          </a:xfrm>
          <a:prstGeom prst="rect">
            <a:avLst/>
          </a:prstGeom>
          <a:noFill/>
        </p:spPr>
        <p:txBody>
          <a:bodyPr wrap="square" lIns="0" tIns="0" rIns="0" bIns="0" rtlCol="0">
            <a:spAutoFit/>
          </a:bodyPr>
          <a:lstStyle/>
          <a:p>
            <a:pPr algn="ctr"/>
            <a:r>
              <a:rPr lang="en-US" sz="2200">
                <a:latin typeface="+mj-lt"/>
              </a:rPr>
              <a:t>Everyone should know what it takes to level up.</a:t>
            </a:r>
          </a:p>
        </p:txBody>
      </p:sp>
      <p:sp>
        <p:nvSpPr>
          <p:cNvPr id="38" name="TextBox 37">
            <a:extLst>
              <a:ext uri="{FF2B5EF4-FFF2-40B4-BE49-F238E27FC236}">
                <a16:creationId xmlns:a16="http://schemas.microsoft.com/office/drawing/2014/main" id="{30878ECC-D588-BD44-8BAC-7E365CB314C5}"/>
              </a:ext>
            </a:extLst>
          </p:cNvPr>
          <p:cNvSpPr txBox="1"/>
          <p:nvPr/>
        </p:nvSpPr>
        <p:spPr>
          <a:xfrm>
            <a:off x="9070974" y="1437247"/>
            <a:ext cx="1592263" cy="1292662"/>
          </a:xfrm>
          <a:prstGeom prst="rect">
            <a:avLst/>
          </a:prstGeom>
          <a:noFill/>
        </p:spPr>
        <p:txBody>
          <a:bodyPr wrap="square" lIns="0" tIns="0" rIns="0" bIns="0" rtlCol="0" anchor="b">
            <a:spAutoFit/>
          </a:bodyPr>
          <a:lstStyle/>
          <a:p>
            <a:pPr algn="ctr"/>
            <a:r>
              <a:rPr lang="en-US" sz="2800">
                <a:solidFill>
                  <a:schemeClr val="accent1"/>
                </a:solidFill>
                <a:latin typeface="+mj-lt"/>
              </a:rPr>
              <a:t>Priorities, from Low to High</a:t>
            </a:r>
          </a:p>
        </p:txBody>
      </p:sp>
      <p:sp>
        <p:nvSpPr>
          <p:cNvPr id="7" name="list_4" title="Icon of a checklist">
            <a:extLst>
              <a:ext uri="{FF2B5EF4-FFF2-40B4-BE49-F238E27FC236}">
                <a16:creationId xmlns:a16="http://schemas.microsoft.com/office/drawing/2014/main" id="{5AAFFE4D-C4E6-4D53-AC11-633CD7D7E4F7}"/>
              </a:ext>
            </a:extLst>
          </p:cNvPr>
          <p:cNvSpPr>
            <a:spLocks noChangeAspect="1" noEditPoints="1"/>
          </p:cNvSpPr>
          <p:nvPr/>
        </p:nvSpPr>
        <p:spPr bwMode="auto">
          <a:xfrm>
            <a:off x="4891019" y="2959774"/>
            <a:ext cx="2220352" cy="1500714"/>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TextBox 40">
            <a:extLst>
              <a:ext uri="{FF2B5EF4-FFF2-40B4-BE49-F238E27FC236}">
                <a16:creationId xmlns:a16="http://schemas.microsoft.com/office/drawing/2014/main" id="{821137D2-2E6D-3A4B-9656-404970BF4CB8}"/>
              </a:ext>
            </a:extLst>
          </p:cNvPr>
          <p:cNvSpPr txBox="1"/>
          <p:nvPr/>
        </p:nvSpPr>
        <p:spPr>
          <a:xfrm>
            <a:off x="8409159" y="5032820"/>
            <a:ext cx="2915891" cy="677108"/>
          </a:xfrm>
          <a:prstGeom prst="rect">
            <a:avLst/>
          </a:prstGeom>
          <a:noFill/>
        </p:spPr>
        <p:txBody>
          <a:bodyPr wrap="square" lIns="0" tIns="0" rIns="0" bIns="0" rtlCol="0">
            <a:spAutoFit/>
          </a:bodyPr>
          <a:lstStyle/>
          <a:p>
            <a:pPr algn="ctr"/>
            <a:r>
              <a:rPr lang="en-US" sz="2200">
                <a:latin typeface="+mj-lt"/>
              </a:rPr>
              <a:t>Hierarchy of needs Freedom to create.</a:t>
            </a:r>
          </a:p>
        </p:txBody>
      </p:sp>
    </p:spTree>
    <p:extLst>
      <p:ext uri="{BB962C8B-B14F-4D97-AF65-F5344CB8AC3E}">
        <p14:creationId xmlns:p14="http://schemas.microsoft.com/office/powerpoint/2010/main" val="110492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childTnLst>
                                </p:cTn>
                              </p:par>
                            </p:childTnLst>
                          </p:cTn>
                        </p:par>
                        <p:par>
                          <p:cTn id="10" fill="hold">
                            <p:stCondLst>
                              <p:cond delay="0"/>
                            </p:stCondLst>
                            <p:childTnLst>
                              <p:par>
                                <p:cTn id="11" presetID="22" presetClass="entr" presetSubtype="4"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par>
                          <p:cTn id="21" fill="hold">
                            <p:stCondLst>
                              <p:cond delay="0"/>
                            </p:stCondLst>
                            <p:childTnLst>
                              <p:par>
                                <p:cTn id="22" presetID="22" presetClass="entr" presetSubtype="4"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childTnLst>
                                </p:cTn>
                              </p:par>
                            </p:childTnLst>
                          </p:cTn>
                        </p:par>
                        <p:par>
                          <p:cTn id="32" fill="hold">
                            <p:stCondLst>
                              <p:cond delay="0"/>
                            </p:stCondLst>
                            <p:childTnLst>
                              <p:par>
                                <p:cTn id="33" presetID="22" presetClass="entr" presetSubtype="4"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 grpId="0" animBg="1"/>
      <p:bldP spid="39" grpId="0"/>
      <p:bldP spid="37" grpId="0"/>
      <p:bldP spid="6" grpId="0" animBg="1"/>
      <p:bldP spid="40" grpId="0"/>
      <p:bldP spid="38" grpId="0"/>
      <p:bldP spid="7" grpId="0" animBg="1"/>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C851-C93D-C04E-BCDC-7C9DE582E530}"/>
              </a:ext>
            </a:extLst>
          </p:cNvPr>
          <p:cNvSpPr>
            <a:spLocks noGrp="1"/>
          </p:cNvSpPr>
          <p:nvPr>
            <p:ph type="title"/>
          </p:nvPr>
        </p:nvSpPr>
        <p:spPr>
          <a:xfrm>
            <a:off x="584359" y="591967"/>
            <a:ext cx="11018520" cy="553998"/>
          </a:xfrm>
        </p:spPr>
        <p:txBody>
          <a:bodyPr/>
          <a:lstStyle/>
          <a:p>
            <a:r>
              <a:rPr lang="en-US">
                <a:solidFill>
                  <a:srgbClr val="D59DFF"/>
                </a:solidFill>
              </a:rPr>
              <a:t>Diversity</a:t>
            </a:r>
          </a:p>
        </p:txBody>
      </p:sp>
      <p:pic>
        <p:nvPicPr>
          <p:cNvPr id="5" name="Picture Placeholder 4">
            <a:extLst>
              <a:ext uri="{FF2B5EF4-FFF2-40B4-BE49-F238E27FC236}">
                <a16:creationId xmlns:a16="http://schemas.microsoft.com/office/drawing/2014/main" id="{4BC6AB67-5772-4F41-A137-34D45DBEB0F0}"/>
              </a:ext>
            </a:extLst>
          </p:cNvPr>
          <p:cNvPicPr>
            <a:picLocks noGrp="1" noChangeAspect="1"/>
          </p:cNvPicPr>
          <p:nvPr>
            <p:ph type="pic" sz="quarter" idx="11"/>
          </p:nvPr>
        </p:nvPicPr>
        <p:blipFill rotWithShape="1">
          <a:blip r:embed="rId3" cstate="email">
            <a:extLst>
              <a:ext uri="{28A0092B-C50C-407E-A947-70E740481C1C}">
                <a14:useLocalDpi xmlns:a14="http://schemas.microsoft.com/office/drawing/2010/main"/>
              </a:ext>
            </a:extLst>
          </a:blip>
          <a:srcRect/>
          <a:stretch/>
        </p:blipFill>
        <p:spPr>
          <a:xfrm>
            <a:off x="-2381" y="1813560"/>
            <a:ext cx="12192000" cy="5044440"/>
          </a:xfrm>
        </p:spPr>
      </p:pic>
      <p:sp>
        <p:nvSpPr>
          <p:cNvPr id="3" name="Rectangle 2">
            <a:extLst>
              <a:ext uri="{FF2B5EF4-FFF2-40B4-BE49-F238E27FC236}">
                <a16:creationId xmlns:a16="http://schemas.microsoft.com/office/drawing/2014/main" id="{33BF2C02-1A21-5464-FA2B-B9CD1AAF7427}"/>
              </a:ext>
            </a:extLst>
          </p:cNvPr>
          <p:cNvSpPr/>
          <p:nvPr/>
        </p:nvSpPr>
        <p:spPr bwMode="auto">
          <a:xfrm>
            <a:off x="-375557" y="6155870"/>
            <a:ext cx="12670970" cy="9143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itle 1">
            <a:extLst>
              <a:ext uri="{FF2B5EF4-FFF2-40B4-BE49-F238E27FC236}">
                <a16:creationId xmlns:a16="http://schemas.microsoft.com/office/drawing/2014/main" id="{68DDA874-DA8E-81B2-9F9D-159AF0454C5A}"/>
              </a:ext>
            </a:extLst>
          </p:cNvPr>
          <p:cNvSpPr txBox="1">
            <a:spLocks/>
          </p:cNvSpPr>
          <p:nvPr/>
        </p:nvSpPr>
        <p:spPr>
          <a:xfrm>
            <a:off x="1974" y="6280366"/>
            <a:ext cx="12156983" cy="276999"/>
          </a:xfrm>
          <a:prstGeom prst="rect">
            <a:avLst/>
          </a:prstGeom>
        </p:spPr>
        <p:txBody>
          <a:bodyPr vert="horz" wrap="square" lIns="0" tIns="0" rIns="0" bIns="0" rtlCol="0" anchor="ctr">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800">
                <a:solidFill>
                  <a:srgbClr val="3B2E58"/>
                </a:solidFill>
                <a:latin typeface="Segoe UI"/>
                <a:cs typeface="Segoe UI"/>
              </a:rPr>
              <a:t>Teamwork | Professional Communication | </a:t>
            </a:r>
            <a:r>
              <a:rPr lang="en-US" sz="1800" b="1">
                <a:solidFill>
                  <a:schemeClr val="bg1"/>
                </a:solidFill>
                <a:latin typeface="Segoe UI"/>
                <a:cs typeface="Segoe UI"/>
              </a:rPr>
              <a:t>Diversity </a:t>
            </a:r>
            <a:r>
              <a:rPr lang="en-US" sz="1800">
                <a:solidFill>
                  <a:srgbClr val="3B2E58"/>
                </a:solidFill>
                <a:latin typeface="Segoe UI"/>
                <a:cs typeface="Segoe UI"/>
              </a:rPr>
              <a:t>| Design Thinking | Q&amp;A</a:t>
            </a:r>
          </a:p>
        </p:txBody>
      </p:sp>
    </p:spTree>
    <p:extLst>
      <p:ext uri="{BB962C8B-B14F-4D97-AF65-F5344CB8AC3E}">
        <p14:creationId xmlns:p14="http://schemas.microsoft.com/office/powerpoint/2010/main" val="29913007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C851-C93D-C04E-BCDC-7C9DE582E530}"/>
              </a:ext>
            </a:extLst>
          </p:cNvPr>
          <p:cNvSpPr>
            <a:spLocks noGrp="1"/>
          </p:cNvSpPr>
          <p:nvPr>
            <p:ph type="title"/>
          </p:nvPr>
        </p:nvSpPr>
        <p:spPr>
          <a:xfrm>
            <a:off x="0" y="224007"/>
            <a:ext cx="12192000" cy="553998"/>
          </a:xfrm>
        </p:spPr>
        <p:txBody>
          <a:bodyPr/>
          <a:lstStyle/>
          <a:p>
            <a:r>
              <a:rPr lang="en-US"/>
              <a:t>One-dimensional teams</a:t>
            </a:r>
          </a:p>
        </p:txBody>
      </p:sp>
      <p:pic>
        <p:nvPicPr>
          <p:cNvPr id="9" name="Picture 8" descr="An armored knight with a shield and sword.">
            <a:extLst>
              <a:ext uri="{FF2B5EF4-FFF2-40B4-BE49-F238E27FC236}">
                <a16:creationId xmlns:a16="http://schemas.microsoft.com/office/drawing/2014/main" id="{19259F45-E211-4353-B89C-8C5A587FFC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50668" y="1938828"/>
            <a:ext cx="2101066" cy="3248025"/>
          </a:xfrm>
          <a:prstGeom prst="rect">
            <a:avLst/>
          </a:prstGeom>
        </p:spPr>
      </p:pic>
      <p:pic>
        <p:nvPicPr>
          <p:cNvPr id="11" name="Picture 10" descr="An armored knight with a shield and sword.">
            <a:extLst>
              <a:ext uri="{FF2B5EF4-FFF2-40B4-BE49-F238E27FC236}">
                <a16:creationId xmlns:a16="http://schemas.microsoft.com/office/drawing/2014/main" id="{986A1271-E344-4B1A-B357-B7F6CE8935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2519" y="1938830"/>
            <a:ext cx="2101066" cy="3248025"/>
          </a:xfrm>
          <a:prstGeom prst="rect">
            <a:avLst/>
          </a:prstGeom>
        </p:spPr>
      </p:pic>
      <p:pic>
        <p:nvPicPr>
          <p:cNvPr id="7" name="Picture 6" descr="A close-up of a sword&#10;&#10;Description automatically generated with low confidence">
            <a:extLst>
              <a:ext uri="{FF2B5EF4-FFF2-40B4-BE49-F238E27FC236}">
                <a16:creationId xmlns:a16="http://schemas.microsoft.com/office/drawing/2014/main" id="{D37BF27C-35BF-425B-929F-0019D2CCD35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1868" y="1938829"/>
            <a:ext cx="2101066" cy="3248025"/>
          </a:xfrm>
          <a:prstGeom prst="rect">
            <a:avLst/>
          </a:prstGeom>
        </p:spPr>
      </p:pic>
      <p:pic>
        <p:nvPicPr>
          <p:cNvPr id="13" name="Picture 12" descr="An armored knight with a shield and sword.">
            <a:extLst>
              <a:ext uri="{FF2B5EF4-FFF2-40B4-BE49-F238E27FC236}">
                <a16:creationId xmlns:a16="http://schemas.microsoft.com/office/drawing/2014/main" id="{EE146DA0-CA12-4A8A-942D-2D59E0665E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36268" y="1938826"/>
            <a:ext cx="2101066" cy="3248025"/>
          </a:xfrm>
          <a:prstGeom prst="rect">
            <a:avLst/>
          </a:prstGeom>
        </p:spPr>
      </p:pic>
      <p:pic>
        <p:nvPicPr>
          <p:cNvPr id="14" name="Picture 13" descr="A picture of William Shakespeare, the bard">
            <a:extLst>
              <a:ext uri="{FF2B5EF4-FFF2-40B4-BE49-F238E27FC236}">
                <a16:creationId xmlns:a16="http://schemas.microsoft.com/office/drawing/2014/main" id="{201D2EBF-BE0D-4D83-AC29-E4E80812E3D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05002" y="2275323"/>
            <a:ext cx="1682187" cy="2307353"/>
          </a:xfrm>
          <a:prstGeom prst="rect">
            <a:avLst/>
          </a:prstGeom>
        </p:spPr>
      </p:pic>
      <p:pic>
        <p:nvPicPr>
          <p:cNvPr id="16" name="Picture 15" descr="A picture of William Shakespeare, the bard">
            <a:extLst>
              <a:ext uri="{FF2B5EF4-FFF2-40B4-BE49-F238E27FC236}">
                <a16:creationId xmlns:a16="http://schemas.microsoft.com/office/drawing/2014/main" id="{22F1492D-BF39-4AF3-A2A8-09D0F41CB51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08057" y="2275323"/>
            <a:ext cx="1682187" cy="2307353"/>
          </a:xfrm>
          <a:prstGeom prst="rect">
            <a:avLst/>
          </a:prstGeom>
        </p:spPr>
      </p:pic>
      <p:pic>
        <p:nvPicPr>
          <p:cNvPr id="18" name="Picture 17" descr="A picture of William Shakespeare, the bard">
            <a:extLst>
              <a:ext uri="{FF2B5EF4-FFF2-40B4-BE49-F238E27FC236}">
                <a16:creationId xmlns:a16="http://schemas.microsoft.com/office/drawing/2014/main" id="{5E8CA716-CE1B-4699-BD28-3D87763D6D5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57242" y="2275323"/>
            <a:ext cx="1682187" cy="2307353"/>
          </a:xfrm>
          <a:prstGeom prst="rect">
            <a:avLst/>
          </a:prstGeom>
        </p:spPr>
      </p:pic>
      <p:pic>
        <p:nvPicPr>
          <p:cNvPr id="22" name="Picture 21" descr="A picture of William Shakespeare, the bard">
            <a:extLst>
              <a:ext uri="{FF2B5EF4-FFF2-40B4-BE49-F238E27FC236}">
                <a16:creationId xmlns:a16="http://schemas.microsoft.com/office/drawing/2014/main" id="{11F5801F-C9AD-4B2A-BC06-840D162C3BF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60297" y="2275323"/>
            <a:ext cx="1682187" cy="2307353"/>
          </a:xfrm>
          <a:prstGeom prst="rect">
            <a:avLst/>
          </a:prstGeom>
        </p:spPr>
      </p:pic>
    </p:spTree>
    <p:extLst>
      <p:ext uri="{BB962C8B-B14F-4D97-AF65-F5344CB8AC3E}">
        <p14:creationId xmlns:p14="http://schemas.microsoft.com/office/powerpoint/2010/main" val="945888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2" presetClass="entr" presetSubtype="4"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ID="2" presetClass="entr" presetSubtype="4"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childTnLst>
                          </p:cTn>
                        </p:par>
                        <p:par>
                          <p:cTn id="40" fill="hold">
                            <p:stCondLst>
                              <p:cond delay="1500"/>
                            </p:stCondLst>
                            <p:childTnLst>
                              <p:par>
                                <p:cTn id="41" presetID="2" presetClass="entr" presetSubtype="4"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C851-C93D-C04E-BCDC-7C9DE582E530}"/>
              </a:ext>
            </a:extLst>
          </p:cNvPr>
          <p:cNvSpPr>
            <a:spLocks noGrp="1"/>
          </p:cNvSpPr>
          <p:nvPr>
            <p:ph type="title"/>
          </p:nvPr>
        </p:nvSpPr>
        <p:spPr>
          <a:xfrm>
            <a:off x="0" y="365326"/>
            <a:ext cx="12192000" cy="553998"/>
          </a:xfrm>
        </p:spPr>
        <p:txBody>
          <a:bodyPr/>
          <a:lstStyle/>
          <a:p>
            <a:r>
              <a:rPr lang="en-US"/>
              <a:t>Diverse teams are better at solving problems</a:t>
            </a:r>
          </a:p>
        </p:txBody>
      </p:sp>
      <p:pic>
        <p:nvPicPr>
          <p:cNvPr id="2050" name="Picture 2" descr="A box with many, many tampons.">
            <a:extLst>
              <a:ext uri="{FF2B5EF4-FFF2-40B4-BE49-F238E27FC236}">
                <a16:creationId xmlns:a16="http://schemas.microsoft.com/office/drawing/2014/main" id="{1691F25F-FC8A-4397-939C-14A37E98B6D5}"/>
              </a:ext>
            </a:extLst>
          </p:cNvPr>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5567094" y="1462623"/>
            <a:ext cx="2849116" cy="469830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screenshot of a tweet from the NASA History Office showing the prototype makeup bag created for Sally Ride by silly NASA engineers.">
            <a:extLst>
              <a:ext uri="{FF2B5EF4-FFF2-40B4-BE49-F238E27FC236}">
                <a16:creationId xmlns:a16="http://schemas.microsoft.com/office/drawing/2014/main" id="{316DD7FC-0CB2-4ACA-9F72-B9979E0729F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5365" y="1387214"/>
            <a:ext cx="3829885" cy="4829550"/>
          </a:xfrm>
          <a:prstGeom prst="rect">
            <a:avLst/>
          </a:prstGeom>
        </p:spPr>
      </p:pic>
      <p:pic>
        <p:nvPicPr>
          <p:cNvPr id="1026" name="Picture 2" descr="See the source image">
            <a:extLst>
              <a:ext uri="{FF2B5EF4-FFF2-40B4-BE49-F238E27FC236}">
                <a16:creationId xmlns:a16="http://schemas.microsoft.com/office/drawing/2014/main" id="{739AC7AD-14CE-41B7-9958-0E0F530EAE6E}"/>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3064173" y="1466086"/>
            <a:ext cx="2361147" cy="22378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ABB98011-DB73-4841-B9B1-31A27F553F84}"/>
              </a:ext>
            </a:extLst>
          </p:cNvPr>
          <p:cNvPicPr>
            <a:picLocks noChangeAspect="1" noChangeArrowheads="1"/>
          </p:cNvPicPr>
          <p:nvPr/>
        </p:nvPicPr>
        <p:blipFill rotWithShape="1">
          <a:blip r:embed="rId7" cstate="email">
            <a:extLst>
              <a:ext uri="{BEBA8EAE-BF5A-486C-A8C5-ECC9F3942E4B}">
                <a14:imgProps xmlns:a14="http://schemas.microsoft.com/office/drawing/2010/main">
                  <a14:imgLayer r:embed="rId8">
                    <a14:imgEffect>
                      <a14:backgroundRemoval t="0" b="92053" l="0" r="92430">
                        <a14:foregroundMark x1="31076" y1="71258" x2="31076" y2="71258"/>
                        <a14:foregroundMark x1="57371" y1="71523" x2="57371" y2="71523"/>
                        <a14:foregroundMark x1="60956" y1="74437" x2="60956" y2="74437"/>
                        <a14:foregroundMark x1="60956" y1="74437" x2="60956" y2="74437"/>
                        <a14:foregroundMark x1="23108" y1="72980" x2="23108" y2="72980"/>
                        <a14:foregroundMark x1="23108" y1="72980" x2="23108" y2="72980"/>
                        <a14:foregroundMark x1="26693" y1="91788" x2="37052" y2="60265"/>
                        <a14:foregroundMark x1="60159" y1="61457" x2="62151" y2="86225"/>
                        <a14:foregroundMark x1="73705" y1="91258" x2="55777" y2="84768"/>
                        <a14:foregroundMark x1="81275" y1="40530" x2="81275" y2="21987"/>
                        <a14:foregroundMark x1="31076" y1="71258" x2="26295" y2="92185"/>
                        <a14:foregroundMark x1="82072" y1="19205" x2="92829" y2="36689"/>
                      </a14:backgroundRemoval>
                    </a14:imgEffect>
                  </a14:imgLayer>
                </a14:imgProps>
              </a:ext>
              <a:ext uri="{28A0092B-C50C-407E-A947-70E740481C1C}">
                <a14:useLocalDpi xmlns:a14="http://schemas.microsoft.com/office/drawing/2010/main"/>
              </a:ext>
            </a:extLst>
          </a:blip>
          <a:srcRect/>
          <a:stretch/>
        </p:blipFill>
        <p:spPr bwMode="auto">
          <a:xfrm>
            <a:off x="711667" y="2397217"/>
            <a:ext cx="866035" cy="261343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4" descr="See the source image">
            <a:extLst>
              <a:ext uri="{FF2B5EF4-FFF2-40B4-BE49-F238E27FC236}">
                <a16:creationId xmlns:a16="http://schemas.microsoft.com/office/drawing/2014/main" id="{88867679-3467-427F-9DF7-1D6A61D1896D}"/>
              </a:ext>
            </a:extLst>
          </p:cNvPr>
          <p:cNvPicPr>
            <a:picLocks noChangeAspect="1" noChangeArrowheads="1"/>
          </p:cNvPicPr>
          <p:nvPr/>
        </p:nvPicPr>
        <p:blipFill rotWithShape="1">
          <a:blip r:embed="rId7" cstate="email">
            <a:extLst>
              <a:ext uri="{BEBA8EAE-BF5A-486C-A8C5-ECC9F3942E4B}">
                <a14:imgProps xmlns:a14="http://schemas.microsoft.com/office/drawing/2010/main">
                  <a14:imgLayer r:embed="rId8">
                    <a14:imgEffect>
                      <a14:backgroundRemoval t="0" b="92053" l="0" r="92430">
                        <a14:foregroundMark x1="31076" y1="71258" x2="31076" y2="71258"/>
                        <a14:foregroundMark x1="57371" y1="71523" x2="57371" y2="71523"/>
                        <a14:foregroundMark x1="60956" y1="74437" x2="60956" y2="74437"/>
                        <a14:foregroundMark x1="60956" y1="74437" x2="60956" y2="74437"/>
                        <a14:foregroundMark x1="23108" y1="72980" x2="23108" y2="72980"/>
                        <a14:foregroundMark x1="23108" y1="72980" x2="23108" y2="72980"/>
                        <a14:foregroundMark x1="26693" y1="91788" x2="37052" y2="60265"/>
                        <a14:foregroundMark x1="60159" y1="61457" x2="62151" y2="86225"/>
                        <a14:foregroundMark x1="73705" y1="91258" x2="55777" y2="84768"/>
                        <a14:foregroundMark x1="81275" y1="40530" x2="81275" y2="21987"/>
                        <a14:foregroundMark x1="31076" y1="71258" x2="26295" y2="92185"/>
                        <a14:foregroundMark x1="82072" y1="19205" x2="92829" y2="36689"/>
                      </a14:backgroundRemoval>
                    </a14:imgEffect>
                  </a14:imgLayer>
                </a14:imgProps>
              </a:ext>
              <a:ext uri="{28A0092B-C50C-407E-A947-70E740481C1C}">
                <a14:useLocalDpi xmlns:a14="http://schemas.microsoft.com/office/drawing/2010/main"/>
              </a:ext>
            </a:extLst>
          </a:blip>
          <a:srcRect/>
          <a:stretch/>
        </p:blipFill>
        <p:spPr bwMode="auto">
          <a:xfrm>
            <a:off x="1167676" y="2397217"/>
            <a:ext cx="866035" cy="261343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6670273E-6155-4A89-B66D-8CBA5CE4266E}"/>
              </a:ext>
            </a:extLst>
          </p:cNvPr>
          <p:cNvPicPr>
            <a:picLocks noChangeAspect="1" noChangeArrowheads="1"/>
          </p:cNvPicPr>
          <p:nvPr/>
        </p:nvPicPr>
        <p:blipFill rotWithShape="1">
          <a:blip r:embed="rId7" cstate="email">
            <a:extLst>
              <a:ext uri="{BEBA8EAE-BF5A-486C-A8C5-ECC9F3942E4B}">
                <a14:imgProps xmlns:a14="http://schemas.microsoft.com/office/drawing/2010/main">
                  <a14:imgLayer r:embed="rId8">
                    <a14:imgEffect>
                      <a14:backgroundRemoval t="0" b="92053" l="0" r="92430">
                        <a14:foregroundMark x1="31076" y1="71258" x2="31076" y2="71258"/>
                        <a14:foregroundMark x1="57371" y1="71523" x2="57371" y2="71523"/>
                        <a14:foregroundMark x1="60956" y1="74437" x2="60956" y2="74437"/>
                        <a14:foregroundMark x1="60956" y1="74437" x2="60956" y2="74437"/>
                        <a14:foregroundMark x1="23108" y1="72980" x2="23108" y2="72980"/>
                        <a14:foregroundMark x1="23108" y1="72980" x2="23108" y2="72980"/>
                        <a14:foregroundMark x1="26693" y1="91788" x2="37052" y2="60265"/>
                        <a14:foregroundMark x1="60159" y1="61457" x2="62151" y2="86225"/>
                        <a14:foregroundMark x1="73705" y1="91258" x2="55777" y2="84768"/>
                        <a14:foregroundMark x1="81275" y1="40530" x2="81275" y2="21987"/>
                        <a14:foregroundMark x1="31076" y1="71258" x2="26295" y2="92185"/>
                        <a14:foregroundMark x1="82072" y1="19205" x2="92829" y2="36689"/>
                      </a14:backgroundRemoval>
                    </a14:imgEffect>
                  </a14:imgLayer>
                </a14:imgProps>
              </a:ext>
              <a:ext uri="{28A0092B-C50C-407E-A947-70E740481C1C}">
                <a14:useLocalDpi xmlns:a14="http://schemas.microsoft.com/office/drawing/2010/main"/>
              </a:ext>
            </a:extLst>
          </a:blip>
          <a:srcRect/>
          <a:stretch/>
        </p:blipFill>
        <p:spPr bwMode="auto">
          <a:xfrm>
            <a:off x="1612281" y="2397217"/>
            <a:ext cx="866035" cy="261343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descr="See the source image">
            <a:extLst>
              <a:ext uri="{FF2B5EF4-FFF2-40B4-BE49-F238E27FC236}">
                <a16:creationId xmlns:a16="http://schemas.microsoft.com/office/drawing/2014/main" id="{0F425A88-9290-449C-8673-F210DEE01217}"/>
              </a:ext>
            </a:extLst>
          </p:cNvPr>
          <p:cNvPicPr>
            <a:picLocks noChangeAspect="1" noChangeArrowheads="1"/>
          </p:cNvPicPr>
          <p:nvPr/>
        </p:nvPicPr>
        <p:blipFill rotWithShape="1">
          <a:blip r:embed="rId7" cstate="email">
            <a:extLst>
              <a:ext uri="{BEBA8EAE-BF5A-486C-A8C5-ECC9F3942E4B}">
                <a14:imgProps xmlns:a14="http://schemas.microsoft.com/office/drawing/2010/main">
                  <a14:imgLayer r:embed="rId8">
                    <a14:imgEffect>
                      <a14:backgroundRemoval t="0" b="92053" l="0" r="92430">
                        <a14:foregroundMark x1="31076" y1="71258" x2="31076" y2="71258"/>
                        <a14:foregroundMark x1="57371" y1="71523" x2="57371" y2="71523"/>
                        <a14:foregroundMark x1="60956" y1="74437" x2="60956" y2="74437"/>
                        <a14:foregroundMark x1="60956" y1="74437" x2="60956" y2="74437"/>
                        <a14:foregroundMark x1="23108" y1="72980" x2="23108" y2="72980"/>
                        <a14:foregroundMark x1="23108" y1="72980" x2="23108" y2="72980"/>
                        <a14:foregroundMark x1="26693" y1="91788" x2="37052" y2="60265"/>
                        <a14:foregroundMark x1="60159" y1="61457" x2="62151" y2="86225"/>
                        <a14:foregroundMark x1="73705" y1="91258" x2="55777" y2="84768"/>
                        <a14:foregroundMark x1="81275" y1="40530" x2="81275" y2="21987"/>
                        <a14:foregroundMark x1="31076" y1="71258" x2="26295" y2="92185"/>
                        <a14:foregroundMark x1="82072" y1="19205" x2="92829" y2="36689"/>
                      </a14:backgroundRemoval>
                    </a14:imgEffect>
                  </a14:imgLayer>
                </a14:imgProps>
              </a:ext>
              <a:ext uri="{28A0092B-C50C-407E-A947-70E740481C1C}">
                <a14:useLocalDpi xmlns:a14="http://schemas.microsoft.com/office/drawing/2010/main"/>
              </a:ext>
            </a:extLst>
          </a:blip>
          <a:srcRect/>
          <a:stretch/>
        </p:blipFill>
        <p:spPr bwMode="auto">
          <a:xfrm>
            <a:off x="2056364" y="2397216"/>
            <a:ext cx="866035" cy="261343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792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026"/>
                                        </p:tgtEl>
                                        <p:attrNameLst>
                                          <p:attrName>style.visibility</p:attrName>
                                        </p:attrNameLst>
                                      </p:cBhvr>
                                      <p:to>
                                        <p:strVal val="visible"/>
                                      </p:to>
                                    </p:set>
                                    <p:anim calcmode="lin" valueType="num">
                                      <p:cBhvr additive="base">
                                        <p:cTn id="27" dur="500" fill="hold"/>
                                        <p:tgtEl>
                                          <p:spTgt spid="1026"/>
                                        </p:tgtEl>
                                        <p:attrNameLst>
                                          <p:attrName>ppt_x</p:attrName>
                                        </p:attrNameLst>
                                      </p:cBhvr>
                                      <p:tavLst>
                                        <p:tav tm="0">
                                          <p:val>
                                            <p:strVal val="#ppt_x"/>
                                          </p:val>
                                        </p:tav>
                                        <p:tav tm="100000">
                                          <p:val>
                                            <p:strVal val="#ppt_x"/>
                                          </p:val>
                                        </p:tav>
                                      </p:tavLst>
                                    </p:anim>
                                    <p:anim calcmode="lin" valueType="num">
                                      <p:cBhvr additive="base">
                                        <p:cTn id="2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050"/>
                                        </p:tgtEl>
                                        <p:attrNameLst>
                                          <p:attrName>style.visibility</p:attrName>
                                        </p:attrNameLst>
                                      </p:cBhvr>
                                      <p:to>
                                        <p:strVal val="visible"/>
                                      </p:to>
                                    </p:set>
                                    <p:animEffect transition="in" filter="fade">
                                      <p:cBhvr>
                                        <p:cTn id="33" dur="1000"/>
                                        <p:tgtEl>
                                          <p:spTgt spid="2050"/>
                                        </p:tgtEl>
                                      </p:cBhvr>
                                    </p:animEffect>
                                    <p:anim calcmode="lin" valueType="num">
                                      <p:cBhvr>
                                        <p:cTn id="34" dur="1000" fill="hold"/>
                                        <p:tgtEl>
                                          <p:spTgt spid="2050"/>
                                        </p:tgtEl>
                                        <p:attrNameLst>
                                          <p:attrName>ppt_x</p:attrName>
                                        </p:attrNameLst>
                                      </p:cBhvr>
                                      <p:tavLst>
                                        <p:tav tm="0">
                                          <p:val>
                                            <p:strVal val="#ppt_x"/>
                                          </p:val>
                                        </p:tav>
                                        <p:tav tm="100000">
                                          <p:val>
                                            <p:strVal val="#ppt_x"/>
                                          </p:val>
                                        </p:tav>
                                      </p:tavLst>
                                    </p:anim>
                                    <p:anim calcmode="lin" valueType="num">
                                      <p:cBhvr>
                                        <p:cTn id="35"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1000"/>
                                        <p:tgtEl>
                                          <p:spTgt spid="27"/>
                                        </p:tgtEl>
                                      </p:cBhvr>
                                    </p:animEffect>
                                    <p:anim calcmode="lin" valueType="num">
                                      <p:cBhvr>
                                        <p:cTn id="41" dur="1000" fill="hold"/>
                                        <p:tgtEl>
                                          <p:spTgt spid="27"/>
                                        </p:tgtEl>
                                        <p:attrNameLst>
                                          <p:attrName>ppt_x</p:attrName>
                                        </p:attrNameLst>
                                      </p:cBhvr>
                                      <p:tavLst>
                                        <p:tav tm="0">
                                          <p:val>
                                            <p:strVal val="#ppt_x"/>
                                          </p:val>
                                        </p:tav>
                                        <p:tav tm="100000">
                                          <p:val>
                                            <p:strVal val="#ppt_x"/>
                                          </p:val>
                                        </p:tav>
                                      </p:tavLst>
                                    </p:anim>
                                    <p:anim calcmode="lin" valueType="num">
                                      <p:cBhvr>
                                        <p:cTn id="4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a:xfrm>
            <a:off x="588263" y="477975"/>
            <a:ext cx="11018520" cy="512448"/>
          </a:xfrm>
        </p:spPr>
        <p:txBody>
          <a:bodyPr/>
          <a:lstStyle/>
          <a:p>
            <a:pPr marL="246888" fontAlgn="ctr">
              <a:lnSpc>
                <a:spcPct val="90000"/>
              </a:lnSpc>
              <a:spcBef>
                <a:spcPts val="0"/>
              </a:spcBef>
              <a:buSzPts val="1100"/>
            </a:pPr>
            <a:r>
              <a:rPr lang="en-US">
                <a:solidFill>
                  <a:srgbClr val="000000"/>
                </a:solidFill>
              </a:rPr>
              <a:t>Diversity matters to teams</a:t>
            </a:r>
          </a:p>
        </p:txBody>
      </p:sp>
      <p:sp>
        <p:nvSpPr>
          <p:cNvPr id="36" name="TextBox 35">
            <a:extLst>
              <a:ext uri="{FF2B5EF4-FFF2-40B4-BE49-F238E27FC236}">
                <a16:creationId xmlns:a16="http://schemas.microsoft.com/office/drawing/2014/main" id="{39814648-3E02-844F-AD45-4B3A4F8A65AF}"/>
              </a:ext>
            </a:extLst>
          </p:cNvPr>
          <p:cNvSpPr txBox="1"/>
          <p:nvPr/>
        </p:nvSpPr>
        <p:spPr>
          <a:xfrm>
            <a:off x="481898" y="1337786"/>
            <a:ext cx="2227263" cy="861774"/>
          </a:xfrm>
          <a:prstGeom prst="rect">
            <a:avLst/>
          </a:prstGeom>
          <a:noFill/>
        </p:spPr>
        <p:txBody>
          <a:bodyPr wrap="square" lIns="0" tIns="0" rIns="0" bIns="0" rtlCol="0" anchor="b">
            <a:spAutoFit/>
          </a:bodyPr>
          <a:lstStyle/>
          <a:p>
            <a:pPr algn="ctr"/>
            <a:r>
              <a:rPr lang="en-US" sz="2800">
                <a:solidFill>
                  <a:schemeClr val="accent1"/>
                </a:solidFill>
                <a:latin typeface="+mj-lt"/>
              </a:rPr>
              <a:t>Playing style</a:t>
            </a:r>
          </a:p>
          <a:p>
            <a:pPr algn="ctr"/>
            <a:r>
              <a:rPr lang="en-US" sz="2800">
                <a:solidFill>
                  <a:schemeClr val="accent1"/>
                </a:solidFill>
                <a:latin typeface="+mj-lt"/>
              </a:rPr>
              <a:t>Diversity</a:t>
            </a:r>
          </a:p>
        </p:txBody>
      </p:sp>
      <p:grpSp>
        <p:nvGrpSpPr>
          <p:cNvPr id="13" name="Group 12">
            <a:extLst>
              <a:ext uri="{FF2B5EF4-FFF2-40B4-BE49-F238E27FC236}">
                <a16:creationId xmlns:a16="http://schemas.microsoft.com/office/drawing/2014/main" id="{AD7777F4-DD92-43F9-AEE0-4858D22B01CD}"/>
              </a:ext>
            </a:extLst>
          </p:cNvPr>
          <p:cNvGrpSpPr/>
          <p:nvPr/>
        </p:nvGrpSpPr>
        <p:grpSpPr>
          <a:xfrm>
            <a:off x="588263" y="2245772"/>
            <a:ext cx="1985578" cy="1723144"/>
            <a:chOff x="588263" y="2245772"/>
            <a:chExt cx="1985578" cy="1723144"/>
          </a:xfrm>
        </p:grpSpPr>
        <p:sp>
          <p:nvSpPr>
            <p:cNvPr id="14" name="people_11" title="Icon of two people with a chat bubble">
              <a:extLst>
                <a:ext uri="{FF2B5EF4-FFF2-40B4-BE49-F238E27FC236}">
                  <a16:creationId xmlns:a16="http://schemas.microsoft.com/office/drawing/2014/main" id="{252F313B-B23B-4340-A7C7-93F2B56E6FFA}"/>
                </a:ext>
              </a:extLst>
            </p:cNvPr>
            <p:cNvSpPr>
              <a:spLocks noChangeAspect="1" noEditPoints="1"/>
            </p:cNvSpPr>
            <p:nvPr/>
          </p:nvSpPr>
          <p:spPr bwMode="auto">
            <a:xfrm>
              <a:off x="588263" y="3107344"/>
              <a:ext cx="897174" cy="86157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8" name="GameArt64_EF05" title="Icon of a chess pawn and spade">
              <a:extLst>
                <a:ext uri="{FF2B5EF4-FFF2-40B4-BE49-F238E27FC236}">
                  <a16:creationId xmlns:a16="http://schemas.microsoft.com/office/drawing/2014/main" id="{45660734-58FA-469D-BA77-D47DF77F08F0}"/>
                </a:ext>
              </a:extLst>
            </p:cNvPr>
            <p:cNvSpPr>
              <a:spLocks noChangeAspect="1" noEditPoints="1"/>
            </p:cNvSpPr>
            <p:nvPr/>
          </p:nvSpPr>
          <p:spPr bwMode="auto">
            <a:xfrm>
              <a:off x="1618890" y="2998214"/>
              <a:ext cx="954951" cy="861572"/>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0" name="people_25" title="Icon of a person climbing a rock formation">
              <a:extLst>
                <a:ext uri="{FF2B5EF4-FFF2-40B4-BE49-F238E27FC236}">
                  <a16:creationId xmlns:a16="http://schemas.microsoft.com/office/drawing/2014/main" id="{655B9986-EEBB-4A20-A2FE-D5E4F5735ED4}"/>
                </a:ext>
              </a:extLst>
            </p:cNvPr>
            <p:cNvSpPr>
              <a:spLocks noChangeAspect="1" noEditPoints="1"/>
            </p:cNvSpPr>
            <p:nvPr/>
          </p:nvSpPr>
          <p:spPr bwMode="auto">
            <a:xfrm>
              <a:off x="1155125" y="2245772"/>
              <a:ext cx="927530" cy="861572"/>
            </a:xfrm>
            <a:custGeom>
              <a:avLst/>
              <a:gdLst>
                <a:gd name="T0" fmla="*/ 103 w 328"/>
                <a:gd name="T1" fmla="*/ 120 h 305"/>
                <a:gd name="T2" fmla="*/ 61 w 328"/>
                <a:gd name="T3" fmla="*/ 138 h 305"/>
                <a:gd name="T4" fmla="*/ 43 w 328"/>
                <a:gd name="T5" fmla="*/ 96 h 305"/>
                <a:gd name="T6" fmla="*/ 85 w 328"/>
                <a:gd name="T7" fmla="*/ 78 h 305"/>
                <a:gd name="T8" fmla="*/ 103 w 328"/>
                <a:gd name="T9" fmla="*/ 120 h 305"/>
                <a:gd name="T10" fmla="*/ 328 w 328"/>
                <a:gd name="T11" fmla="*/ 305 h 305"/>
                <a:gd name="T12" fmla="*/ 328 w 328"/>
                <a:gd name="T13" fmla="*/ 185 h 305"/>
                <a:gd name="T14" fmla="*/ 246 w 328"/>
                <a:gd name="T15" fmla="*/ 128 h 305"/>
                <a:gd name="T16" fmla="*/ 236 w 328"/>
                <a:gd name="T17" fmla="*/ 64 h 305"/>
                <a:gd name="T18" fmla="*/ 164 w 328"/>
                <a:gd name="T19" fmla="*/ 0 h 305"/>
                <a:gd name="T20" fmla="*/ 62 w 328"/>
                <a:gd name="T21" fmla="*/ 207 h 305"/>
                <a:gd name="T22" fmla="*/ 110 w 328"/>
                <a:gd name="T23" fmla="*/ 276 h 305"/>
                <a:gd name="T24" fmla="*/ 132 w 328"/>
                <a:gd name="T25" fmla="*/ 284 h 305"/>
                <a:gd name="T26" fmla="*/ 162 w 328"/>
                <a:gd name="T27" fmla="*/ 268 h 305"/>
                <a:gd name="T28" fmla="*/ 215 w 328"/>
                <a:gd name="T29" fmla="*/ 208 h 305"/>
                <a:gd name="T30" fmla="*/ 293 w 328"/>
                <a:gd name="T31" fmla="*/ 225 h 305"/>
                <a:gd name="T32" fmla="*/ 315 w 328"/>
                <a:gd name="T33" fmla="*/ 211 h 305"/>
                <a:gd name="T34" fmla="*/ 315 w 328"/>
                <a:gd name="T35" fmla="*/ 211 h 305"/>
                <a:gd name="T36" fmla="*/ 301 w 328"/>
                <a:gd name="T37" fmla="*/ 190 h 305"/>
                <a:gd name="T38" fmla="*/ 212 w 328"/>
                <a:gd name="T39" fmla="*/ 170 h 305"/>
                <a:gd name="T40" fmla="*/ 195 w 328"/>
                <a:gd name="T41" fmla="*/ 176 h 305"/>
                <a:gd name="T42" fmla="*/ 155 w 328"/>
                <a:gd name="T43" fmla="*/ 214 h 305"/>
                <a:gd name="T44" fmla="*/ 135 w 328"/>
                <a:gd name="T45" fmla="*/ 167 h 305"/>
                <a:gd name="T46" fmla="*/ 178 w 328"/>
                <a:gd name="T47" fmla="*/ 157 h 305"/>
                <a:gd name="T48" fmla="*/ 189 w 328"/>
                <a:gd name="T49" fmla="*/ 149 h 305"/>
                <a:gd name="T50" fmla="*/ 221 w 328"/>
                <a:gd name="T51" fmla="*/ 93 h 305"/>
                <a:gd name="T52" fmla="*/ 215 w 328"/>
                <a:gd name="T53" fmla="*/ 68 h 305"/>
                <a:gd name="T54" fmla="*/ 215 w 328"/>
                <a:gd name="T55" fmla="*/ 68 h 305"/>
                <a:gd name="T56" fmla="*/ 190 w 328"/>
                <a:gd name="T57" fmla="*/ 75 h 305"/>
                <a:gd name="T58" fmla="*/ 162 w 328"/>
                <a:gd name="T59" fmla="*/ 123 h 305"/>
                <a:gd name="T60" fmla="*/ 109 w 328"/>
                <a:gd name="T61" fmla="*/ 136 h 305"/>
                <a:gd name="T62" fmla="*/ 65 w 328"/>
                <a:gd name="T63" fmla="*/ 147 h 305"/>
                <a:gd name="T64" fmla="*/ 50 w 328"/>
                <a:gd name="T65" fmla="*/ 164 h 305"/>
                <a:gd name="T66" fmla="*/ 6 w 328"/>
                <a:gd name="T67" fmla="*/ 220 h 305"/>
                <a:gd name="T68" fmla="*/ 6 w 328"/>
                <a:gd name="T69" fmla="*/ 220 h 305"/>
                <a:gd name="T70" fmla="*/ 7 w 328"/>
                <a:gd name="T71" fmla="*/ 244 h 305"/>
                <a:gd name="T72" fmla="*/ 45 w 328"/>
                <a:gd name="T73" fmla="*/ 286 h 305"/>
                <a:gd name="T74" fmla="*/ 71 w 328"/>
                <a:gd name="T75" fmla="*/ 287 h 305"/>
                <a:gd name="T76" fmla="*/ 71 w 328"/>
                <a:gd name="T77" fmla="*/ 287 h 305"/>
                <a:gd name="T78" fmla="*/ 72 w 328"/>
                <a:gd name="T79" fmla="*/ 261 h 305"/>
                <a:gd name="T80" fmla="*/ 44 w 328"/>
                <a:gd name="T81" fmla="*/ 231 h 305"/>
                <a:gd name="T82" fmla="*/ 74 w 328"/>
                <a:gd name="T83" fmla="*/ 1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8" h="305">
                  <a:moveTo>
                    <a:pt x="103" y="120"/>
                  </a:moveTo>
                  <a:cubicBezTo>
                    <a:pt x="96" y="137"/>
                    <a:pt x="77" y="145"/>
                    <a:pt x="61" y="138"/>
                  </a:cubicBezTo>
                  <a:cubicBezTo>
                    <a:pt x="44" y="131"/>
                    <a:pt x="36" y="112"/>
                    <a:pt x="43" y="96"/>
                  </a:cubicBezTo>
                  <a:cubicBezTo>
                    <a:pt x="50" y="79"/>
                    <a:pt x="69" y="72"/>
                    <a:pt x="85" y="78"/>
                  </a:cubicBezTo>
                  <a:cubicBezTo>
                    <a:pt x="101" y="85"/>
                    <a:pt x="109" y="104"/>
                    <a:pt x="103" y="120"/>
                  </a:cubicBezTo>
                  <a:close/>
                  <a:moveTo>
                    <a:pt x="328" y="305"/>
                  </a:moveTo>
                  <a:cubicBezTo>
                    <a:pt x="328" y="185"/>
                    <a:pt x="328" y="185"/>
                    <a:pt x="328" y="185"/>
                  </a:cubicBezTo>
                  <a:cubicBezTo>
                    <a:pt x="246" y="128"/>
                    <a:pt x="246" y="128"/>
                    <a:pt x="246" y="128"/>
                  </a:cubicBezTo>
                  <a:cubicBezTo>
                    <a:pt x="236" y="64"/>
                    <a:pt x="236" y="64"/>
                    <a:pt x="236" y="64"/>
                  </a:cubicBezTo>
                  <a:cubicBezTo>
                    <a:pt x="164" y="0"/>
                    <a:pt x="164" y="0"/>
                    <a:pt x="164" y="0"/>
                  </a:cubicBezTo>
                  <a:moveTo>
                    <a:pt x="62" y="207"/>
                  </a:moveTo>
                  <a:cubicBezTo>
                    <a:pt x="76" y="233"/>
                    <a:pt x="107" y="273"/>
                    <a:pt x="110" y="276"/>
                  </a:cubicBezTo>
                  <a:cubicBezTo>
                    <a:pt x="114" y="279"/>
                    <a:pt x="124" y="284"/>
                    <a:pt x="132" y="284"/>
                  </a:cubicBezTo>
                  <a:cubicBezTo>
                    <a:pt x="145" y="283"/>
                    <a:pt x="156" y="277"/>
                    <a:pt x="162" y="268"/>
                  </a:cubicBezTo>
                  <a:cubicBezTo>
                    <a:pt x="215" y="208"/>
                    <a:pt x="215" y="208"/>
                    <a:pt x="215" y="208"/>
                  </a:cubicBezTo>
                  <a:cubicBezTo>
                    <a:pt x="293" y="225"/>
                    <a:pt x="293" y="225"/>
                    <a:pt x="293" y="225"/>
                  </a:cubicBezTo>
                  <a:cubicBezTo>
                    <a:pt x="303" y="227"/>
                    <a:pt x="313" y="221"/>
                    <a:pt x="315" y="211"/>
                  </a:cubicBezTo>
                  <a:cubicBezTo>
                    <a:pt x="315" y="211"/>
                    <a:pt x="315" y="211"/>
                    <a:pt x="315" y="211"/>
                  </a:cubicBezTo>
                  <a:cubicBezTo>
                    <a:pt x="317" y="201"/>
                    <a:pt x="311" y="192"/>
                    <a:pt x="301" y="190"/>
                  </a:cubicBezTo>
                  <a:cubicBezTo>
                    <a:pt x="212" y="170"/>
                    <a:pt x="212" y="170"/>
                    <a:pt x="212" y="170"/>
                  </a:cubicBezTo>
                  <a:cubicBezTo>
                    <a:pt x="206" y="169"/>
                    <a:pt x="199" y="171"/>
                    <a:pt x="195" y="176"/>
                  </a:cubicBezTo>
                  <a:cubicBezTo>
                    <a:pt x="155" y="214"/>
                    <a:pt x="155" y="214"/>
                    <a:pt x="155" y="214"/>
                  </a:cubicBezTo>
                  <a:cubicBezTo>
                    <a:pt x="155" y="214"/>
                    <a:pt x="138" y="174"/>
                    <a:pt x="135" y="167"/>
                  </a:cubicBezTo>
                  <a:cubicBezTo>
                    <a:pt x="178" y="157"/>
                    <a:pt x="178" y="157"/>
                    <a:pt x="178" y="157"/>
                  </a:cubicBezTo>
                  <a:cubicBezTo>
                    <a:pt x="182" y="156"/>
                    <a:pt x="187" y="153"/>
                    <a:pt x="189" y="149"/>
                  </a:cubicBezTo>
                  <a:cubicBezTo>
                    <a:pt x="221" y="93"/>
                    <a:pt x="221" y="93"/>
                    <a:pt x="221" y="93"/>
                  </a:cubicBezTo>
                  <a:cubicBezTo>
                    <a:pt x="226" y="84"/>
                    <a:pt x="223" y="73"/>
                    <a:pt x="215" y="68"/>
                  </a:cubicBezTo>
                  <a:cubicBezTo>
                    <a:pt x="215" y="68"/>
                    <a:pt x="215" y="68"/>
                    <a:pt x="215" y="68"/>
                  </a:cubicBezTo>
                  <a:cubicBezTo>
                    <a:pt x="206" y="63"/>
                    <a:pt x="195" y="66"/>
                    <a:pt x="190" y="75"/>
                  </a:cubicBezTo>
                  <a:cubicBezTo>
                    <a:pt x="162" y="123"/>
                    <a:pt x="162" y="123"/>
                    <a:pt x="162" y="123"/>
                  </a:cubicBezTo>
                  <a:cubicBezTo>
                    <a:pt x="109" y="136"/>
                    <a:pt x="109" y="136"/>
                    <a:pt x="109" y="136"/>
                  </a:cubicBezTo>
                  <a:cubicBezTo>
                    <a:pt x="65" y="147"/>
                    <a:pt x="65" y="147"/>
                    <a:pt x="65" y="147"/>
                  </a:cubicBezTo>
                  <a:cubicBezTo>
                    <a:pt x="50" y="164"/>
                    <a:pt x="50" y="164"/>
                    <a:pt x="50" y="164"/>
                  </a:cubicBezTo>
                  <a:cubicBezTo>
                    <a:pt x="6" y="220"/>
                    <a:pt x="6" y="220"/>
                    <a:pt x="6" y="220"/>
                  </a:cubicBezTo>
                  <a:cubicBezTo>
                    <a:pt x="6" y="220"/>
                    <a:pt x="6" y="220"/>
                    <a:pt x="6" y="220"/>
                  </a:cubicBezTo>
                  <a:cubicBezTo>
                    <a:pt x="0" y="227"/>
                    <a:pt x="0" y="238"/>
                    <a:pt x="7" y="244"/>
                  </a:cubicBezTo>
                  <a:cubicBezTo>
                    <a:pt x="45" y="286"/>
                    <a:pt x="45" y="286"/>
                    <a:pt x="45" y="286"/>
                  </a:cubicBezTo>
                  <a:cubicBezTo>
                    <a:pt x="52" y="293"/>
                    <a:pt x="64" y="294"/>
                    <a:pt x="71" y="287"/>
                  </a:cubicBezTo>
                  <a:cubicBezTo>
                    <a:pt x="71" y="287"/>
                    <a:pt x="71" y="287"/>
                    <a:pt x="71" y="287"/>
                  </a:cubicBezTo>
                  <a:cubicBezTo>
                    <a:pt x="78" y="280"/>
                    <a:pt x="79" y="268"/>
                    <a:pt x="72" y="261"/>
                  </a:cubicBezTo>
                  <a:cubicBezTo>
                    <a:pt x="44" y="231"/>
                    <a:pt x="44" y="231"/>
                    <a:pt x="44" y="231"/>
                  </a:cubicBezTo>
                  <a:cubicBezTo>
                    <a:pt x="74" y="192"/>
                    <a:pt x="74" y="192"/>
                    <a:pt x="74"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FFE0509B-7EF6-413B-8951-A2051388409D}"/>
              </a:ext>
            </a:extLst>
          </p:cNvPr>
          <p:cNvGrpSpPr/>
          <p:nvPr/>
        </p:nvGrpSpPr>
        <p:grpSpPr>
          <a:xfrm>
            <a:off x="3266351" y="3575515"/>
            <a:ext cx="1910464" cy="2675281"/>
            <a:chOff x="2933337" y="3682451"/>
            <a:chExt cx="1910464" cy="2675281"/>
          </a:xfrm>
        </p:grpSpPr>
        <p:sp>
          <p:nvSpPr>
            <p:cNvPr id="37" name="TextBox 36">
              <a:extLst>
                <a:ext uri="{FF2B5EF4-FFF2-40B4-BE49-F238E27FC236}">
                  <a16:creationId xmlns:a16="http://schemas.microsoft.com/office/drawing/2014/main" id="{029391D6-7A49-C24A-845C-BD6753E67D60}"/>
                </a:ext>
              </a:extLst>
            </p:cNvPr>
            <p:cNvSpPr txBox="1"/>
            <p:nvPr/>
          </p:nvSpPr>
          <p:spPr>
            <a:xfrm>
              <a:off x="2933337" y="3682451"/>
              <a:ext cx="1910464" cy="1292662"/>
            </a:xfrm>
            <a:prstGeom prst="rect">
              <a:avLst/>
            </a:prstGeom>
            <a:noFill/>
          </p:spPr>
          <p:txBody>
            <a:bodyPr wrap="square" lIns="0" tIns="0" rIns="0" bIns="0" rtlCol="0" anchor="b">
              <a:spAutoFit/>
            </a:bodyPr>
            <a:lstStyle/>
            <a:p>
              <a:pPr algn="ctr"/>
              <a:r>
                <a:rPr lang="en-US" sz="2800">
                  <a:solidFill>
                    <a:schemeClr val="accent1"/>
                  </a:solidFill>
                  <a:latin typeface="+mj-lt"/>
                </a:rPr>
                <a:t>Character skill diversity</a:t>
              </a:r>
            </a:p>
          </p:txBody>
        </p:sp>
        <p:grpSp>
          <p:nvGrpSpPr>
            <p:cNvPr id="5" name="Group 4">
              <a:extLst>
                <a:ext uri="{FF2B5EF4-FFF2-40B4-BE49-F238E27FC236}">
                  <a16:creationId xmlns:a16="http://schemas.microsoft.com/office/drawing/2014/main" id="{C09A2DC6-C484-4E6C-92A6-010710F6B685}"/>
                </a:ext>
              </a:extLst>
            </p:cNvPr>
            <p:cNvGrpSpPr/>
            <p:nvPr/>
          </p:nvGrpSpPr>
          <p:grpSpPr>
            <a:xfrm>
              <a:off x="3200037" y="5107011"/>
              <a:ext cx="1431922" cy="1250721"/>
              <a:chOff x="3200037" y="5107011"/>
              <a:chExt cx="1431922" cy="1250721"/>
            </a:xfrm>
          </p:grpSpPr>
          <p:sp>
            <p:nvSpPr>
              <p:cNvPr id="22" name="Ribbon_E9D1" title="Icon of a ribbon award">
                <a:extLst>
                  <a:ext uri="{FF2B5EF4-FFF2-40B4-BE49-F238E27FC236}">
                    <a16:creationId xmlns:a16="http://schemas.microsoft.com/office/drawing/2014/main" id="{33B876DF-D8DA-4983-9852-CCC020CC1EBD}"/>
                  </a:ext>
                </a:extLst>
              </p:cNvPr>
              <p:cNvSpPr>
                <a:spLocks noChangeAspect="1" noEditPoints="1"/>
              </p:cNvSpPr>
              <p:nvPr/>
            </p:nvSpPr>
            <p:spPr bwMode="auto">
              <a:xfrm>
                <a:off x="4066424" y="5122885"/>
                <a:ext cx="565535" cy="914546"/>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ibbon2_F19B" title="Icon of a star shaped ribbon">
                <a:extLst>
                  <a:ext uri="{FF2B5EF4-FFF2-40B4-BE49-F238E27FC236}">
                    <a16:creationId xmlns:a16="http://schemas.microsoft.com/office/drawing/2014/main" id="{60E17378-47BF-4247-87F7-171B8C0F9C0E}"/>
                  </a:ext>
                </a:extLst>
              </p:cNvPr>
              <p:cNvSpPr>
                <a:spLocks noChangeAspect="1" noEditPoints="1"/>
              </p:cNvSpPr>
              <p:nvPr/>
            </p:nvSpPr>
            <p:spPr bwMode="auto">
              <a:xfrm>
                <a:off x="3200037" y="5107011"/>
                <a:ext cx="652987" cy="914547"/>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ght" title="Icon of a lightbulb">
                <a:extLst>
                  <a:ext uri="{FF2B5EF4-FFF2-40B4-BE49-F238E27FC236}">
                    <a16:creationId xmlns:a16="http://schemas.microsoft.com/office/drawing/2014/main" id="{453DEAED-5ED4-4E7A-965D-A8EB251BBF27}"/>
                  </a:ext>
                </a:extLst>
              </p:cNvPr>
              <p:cNvSpPr>
                <a:spLocks noChangeAspect="1" noEditPoints="1"/>
              </p:cNvSpPr>
              <p:nvPr/>
            </p:nvSpPr>
            <p:spPr bwMode="auto">
              <a:xfrm>
                <a:off x="3625796" y="5388267"/>
                <a:ext cx="652987" cy="96946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sp>
        <p:nvSpPr>
          <p:cNvPr id="38" name="TextBox 37">
            <a:extLst>
              <a:ext uri="{FF2B5EF4-FFF2-40B4-BE49-F238E27FC236}">
                <a16:creationId xmlns:a16="http://schemas.microsoft.com/office/drawing/2014/main" id="{30878ECC-D588-BD44-8BAC-7E365CB314C5}"/>
              </a:ext>
            </a:extLst>
          </p:cNvPr>
          <p:cNvSpPr txBox="1"/>
          <p:nvPr/>
        </p:nvSpPr>
        <p:spPr>
          <a:xfrm>
            <a:off x="6656597" y="1337786"/>
            <a:ext cx="2349380" cy="861774"/>
          </a:xfrm>
          <a:prstGeom prst="rect">
            <a:avLst/>
          </a:prstGeom>
          <a:noFill/>
        </p:spPr>
        <p:txBody>
          <a:bodyPr wrap="square" lIns="0" tIns="0" rIns="0" bIns="0" rtlCol="0" anchor="b">
            <a:spAutoFit/>
          </a:bodyPr>
          <a:lstStyle/>
          <a:p>
            <a:pPr algn="ctr"/>
            <a:r>
              <a:rPr lang="en-US" sz="2800">
                <a:solidFill>
                  <a:schemeClr val="accent1"/>
                </a:solidFill>
                <a:latin typeface="+mj-lt"/>
              </a:rPr>
              <a:t>Team member</a:t>
            </a:r>
            <a:br>
              <a:rPr lang="en-US" sz="2800">
                <a:solidFill>
                  <a:schemeClr val="accent1"/>
                </a:solidFill>
                <a:latin typeface="+mj-lt"/>
              </a:rPr>
            </a:br>
            <a:r>
              <a:rPr lang="en-US" sz="2800">
                <a:solidFill>
                  <a:schemeClr val="accent1"/>
                </a:solidFill>
                <a:latin typeface="+mj-lt"/>
              </a:rPr>
              <a:t>diversity</a:t>
            </a:r>
          </a:p>
        </p:txBody>
      </p:sp>
      <p:grpSp>
        <p:nvGrpSpPr>
          <p:cNvPr id="7" name="Group 6">
            <a:extLst>
              <a:ext uri="{FF2B5EF4-FFF2-40B4-BE49-F238E27FC236}">
                <a16:creationId xmlns:a16="http://schemas.microsoft.com/office/drawing/2014/main" id="{6F20CF8E-92E7-4EC7-9D39-8BE4C147E06E}"/>
              </a:ext>
            </a:extLst>
          </p:cNvPr>
          <p:cNvGrpSpPr/>
          <p:nvPr/>
        </p:nvGrpSpPr>
        <p:grpSpPr>
          <a:xfrm>
            <a:off x="6709555" y="2290519"/>
            <a:ext cx="2230886" cy="1183767"/>
            <a:chOff x="6709555" y="2290519"/>
            <a:chExt cx="2230886" cy="1183767"/>
          </a:xfrm>
        </p:grpSpPr>
        <p:sp>
          <p:nvSpPr>
            <p:cNvPr id="3" name="Robot_E99A" title="Icon of a robot">
              <a:extLst>
                <a:ext uri="{FF2B5EF4-FFF2-40B4-BE49-F238E27FC236}">
                  <a16:creationId xmlns:a16="http://schemas.microsoft.com/office/drawing/2014/main" id="{CA79756E-119B-4AEA-AB40-C980DA2D835D}"/>
                </a:ext>
              </a:extLst>
            </p:cNvPr>
            <p:cNvSpPr>
              <a:spLocks noChangeAspect="1" noEditPoints="1"/>
            </p:cNvSpPr>
            <p:nvPr/>
          </p:nvSpPr>
          <p:spPr bwMode="auto">
            <a:xfrm>
              <a:off x="7491623" y="2612714"/>
              <a:ext cx="666750" cy="861572"/>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 name="ChatBot_F08B" title="Icon of a robotic chat bubble with a smiley face">
              <a:extLst>
                <a:ext uri="{FF2B5EF4-FFF2-40B4-BE49-F238E27FC236}">
                  <a16:creationId xmlns:a16="http://schemas.microsoft.com/office/drawing/2014/main" id="{CB149E75-D918-411C-BE09-DA2955E53961}"/>
                </a:ext>
              </a:extLst>
            </p:cNvPr>
            <p:cNvSpPr>
              <a:spLocks noChangeAspect="1" noEditPoints="1"/>
            </p:cNvSpPr>
            <p:nvPr/>
          </p:nvSpPr>
          <p:spPr bwMode="auto">
            <a:xfrm>
              <a:off x="8158373" y="2290519"/>
              <a:ext cx="782068" cy="1010150"/>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Mixed Reality" title="Icon of a mixed reality headset">
              <a:extLst>
                <a:ext uri="{FF2B5EF4-FFF2-40B4-BE49-F238E27FC236}">
                  <a16:creationId xmlns:a16="http://schemas.microsoft.com/office/drawing/2014/main" id="{73A2C47B-3879-4A9A-B87A-FE259DE049D9}"/>
                </a:ext>
              </a:extLst>
            </p:cNvPr>
            <p:cNvSpPr>
              <a:spLocks noChangeAspect="1" noEditPoints="1"/>
            </p:cNvSpPr>
            <p:nvPr/>
          </p:nvSpPr>
          <p:spPr bwMode="auto">
            <a:xfrm>
              <a:off x="6709555" y="2612714"/>
              <a:ext cx="782068" cy="712240"/>
            </a:xfrm>
            <a:custGeom>
              <a:avLst/>
              <a:gdLst>
                <a:gd name="T0" fmla="*/ 174 w 348"/>
                <a:gd name="T1" fmla="*/ 0 h 316"/>
                <a:gd name="T2" fmla="*/ 330 w 348"/>
                <a:gd name="T3" fmla="*/ 19 h 316"/>
                <a:gd name="T4" fmla="*/ 342 w 348"/>
                <a:gd name="T5" fmla="*/ 26 h 316"/>
                <a:gd name="T6" fmla="*/ 348 w 348"/>
                <a:gd name="T7" fmla="*/ 37 h 316"/>
                <a:gd name="T8" fmla="*/ 348 w 348"/>
                <a:gd name="T9" fmla="*/ 76 h 316"/>
                <a:gd name="T10" fmla="*/ 347 w 348"/>
                <a:gd name="T11" fmla="*/ 87 h 316"/>
                <a:gd name="T12" fmla="*/ 319 w 348"/>
                <a:gd name="T13" fmla="*/ 151 h 316"/>
                <a:gd name="T14" fmla="*/ 251 w 348"/>
                <a:gd name="T15" fmla="*/ 180 h 316"/>
                <a:gd name="T16" fmla="*/ 237 w 348"/>
                <a:gd name="T17" fmla="*/ 180 h 316"/>
                <a:gd name="T18" fmla="*/ 222 w 348"/>
                <a:gd name="T19" fmla="*/ 175 h 316"/>
                <a:gd name="T20" fmla="*/ 199 w 348"/>
                <a:gd name="T21" fmla="*/ 156 h 316"/>
                <a:gd name="T22" fmla="*/ 174 w 348"/>
                <a:gd name="T23" fmla="*/ 146 h 316"/>
                <a:gd name="T24" fmla="*/ 174 w 348"/>
                <a:gd name="T25" fmla="*/ 146 h 316"/>
                <a:gd name="T26" fmla="*/ 149 w 348"/>
                <a:gd name="T27" fmla="*/ 156 h 316"/>
                <a:gd name="T28" fmla="*/ 126 w 348"/>
                <a:gd name="T29" fmla="*/ 175 h 316"/>
                <a:gd name="T30" fmla="*/ 111 w 348"/>
                <a:gd name="T31" fmla="*/ 180 h 316"/>
                <a:gd name="T32" fmla="*/ 97 w 348"/>
                <a:gd name="T33" fmla="*/ 180 h 316"/>
                <a:gd name="T34" fmla="*/ 29 w 348"/>
                <a:gd name="T35" fmla="*/ 151 h 316"/>
                <a:gd name="T36" fmla="*/ 1 w 348"/>
                <a:gd name="T37" fmla="*/ 87 h 316"/>
                <a:gd name="T38" fmla="*/ 0 w 348"/>
                <a:gd name="T39" fmla="*/ 76 h 316"/>
                <a:gd name="T40" fmla="*/ 0 w 348"/>
                <a:gd name="T41" fmla="*/ 37 h 316"/>
                <a:gd name="T42" fmla="*/ 6 w 348"/>
                <a:gd name="T43" fmla="*/ 26 h 316"/>
                <a:gd name="T44" fmla="*/ 18 w 348"/>
                <a:gd name="T45" fmla="*/ 19 h 316"/>
                <a:gd name="T46" fmla="*/ 174 w 348"/>
                <a:gd name="T47" fmla="*/ 0 h 316"/>
                <a:gd name="T48" fmla="*/ 191 w 348"/>
                <a:gd name="T49" fmla="*/ 48 h 316"/>
                <a:gd name="T50" fmla="*/ 157 w 348"/>
                <a:gd name="T51" fmla="*/ 48 h 316"/>
                <a:gd name="T52" fmla="*/ 79 w 348"/>
                <a:gd name="T53" fmla="*/ 264 h 316"/>
                <a:gd name="T54" fmla="*/ 174 w 348"/>
                <a:gd name="T55" fmla="*/ 316 h 316"/>
                <a:gd name="T56" fmla="*/ 269 w 348"/>
                <a:gd name="T57" fmla="*/ 26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16">
                  <a:moveTo>
                    <a:pt x="174" y="0"/>
                  </a:moveTo>
                  <a:cubicBezTo>
                    <a:pt x="245" y="0"/>
                    <a:pt x="299" y="7"/>
                    <a:pt x="330" y="19"/>
                  </a:cubicBezTo>
                  <a:cubicBezTo>
                    <a:pt x="334" y="21"/>
                    <a:pt x="338" y="23"/>
                    <a:pt x="342" y="26"/>
                  </a:cubicBezTo>
                  <a:cubicBezTo>
                    <a:pt x="342" y="26"/>
                    <a:pt x="348" y="31"/>
                    <a:pt x="348" y="37"/>
                  </a:cubicBezTo>
                  <a:cubicBezTo>
                    <a:pt x="348" y="76"/>
                    <a:pt x="348" y="76"/>
                    <a:pt x="348" y="76"/>
                  </a:cubicBezTo>
                  <a:cubicBezTo>
                    <a:pt x="347" y="87"/>
                    <a:pt x="347" y="87"/>
                    <a:pt x="347" y="87"/>
                  </a:cubicBezTo>
                  <a:cubicBezTo>
                    <a:pt x="347" y="111"/>
                    <a:pt x="337" y="134"/>
                    <a:pt x="319" y="151"/>
                  </a:cubicBezTo>
                  <a:cubicBezTo>
                    <a:pt x="301" y="170"/>
                    <a:pt x="277" y="180"/>
                    <a:pt x="251" y="180"/>
                  </a:cubicBezTo>
                  <a:cubicBezTo>
                    <a:pt x="237" y="180"/>
                    <a:pt x="237" y="180"/>
                    <a:pt x="237" y="180"/>
                  </a:cubicBezTo>
                  <a:cubicBezTo>
                    <a:pt x="231" y="180"/>
                    <a:pt x="226" y="178"/>
                    <a:pt x="222" y="175"/>
                  </a:cubicBezTo>
                  <a:cubicBezTo>
                    <a:pt x="199" y="156"/>
                    <a:pt x="199" y="156"/>
                    <a:pt x="199" y="156"/>
                  </a:cubicBezTo>
                  <a:cubicBezTo>
                    <a:pt x="192" y="149"/>
                    <a:pt x="183" y="146"/>
                    <a:pt x="174" y="146"/>
                  </a:cubicBezTo>
                  <a:cubicBezTo>
                    <a:pt x="174" y="146"/>
                    <a:pt x="174" y="146"/>
                    <a:pt x="174" y="146"/>
                  </a:cubicBezTo>
                  <a:cubicBezTo>
                    <a:pt x="165" y="146"/>
                    <a:pt x="156" y="149"/>
                    <a:pt x="149" y="156"/>
                  </a:cubicBezTo>
                  <a:cubicBezTo>
                    <a:pt x="126" y="175"/>
                    <a:pt x="126" y="175"/>
                    <a:pt x="126" y="175"/>
                  </a:cubicBezTo>
                  <a:cubicBezTo>
                    <a:pt x="122" y="178"/>
                    <a:pt x="117" y="180"/>
                    <a:pt x="111" y="180"/>
                  </a:cubicBezTo>
                  <a:cubicBezTo>
                    <a:pt x="97" y="180"/>
                    <a:pt x="97" y="180"/>
                    <a:pt x="97" y="180"/>
                  </a:cubicBezTo>
                  <a:cubicBezTo>
                    <a:pt x="71" y="180"/>
                    <a:pt x="47" y="170"/>
                    <a:pt x="29" y="151"/>
                  </a:cubicBezTo>
                  <a:cubicBezTo>
                    <a:pt x="11" y="134"/>
                    <a:pt x="1" y="111"/>
                    <a:pt x="1" y="87"/>
                  </a:cubicBezTo>
                  <a:cubicBezTo>
                    <a:pt x="0" y="76"/>
                    <a:pt x="0" y="76"/>
                    <a:pt x="0" y="76"/>
                  </a:cubicBezTo>
                  <a:cubicBezTo>
                    <a:pt x="0" y="37"/>
                    <a:pt x="0" y="37"/>
                    <a:pt x="0" y="37"/>
                  </a:cubicBezTo>
                  <a:cubicBezTo>
                    <a:pt x="0" y="31"/>
                    <a:pt x="6" y="26"/>
                    <a:pt x="6" y="26"/>
                  </a:cubicBezTo>
                  <a:cubicBezTo>
                    <a:pt x="10" y="23"/>
                    <a:pt x="14" y="21"/>
                    <a:pt x="18" y="19"/>
                  </a:cubicBezTo>
                  <a:cubicBezTo>
                    <a:pt x="49" y="7"/>
                    <a:pt x="103" y="0"/>
                    <a:pt x="174" y="0"/>
                  </a:cubicBezTo>
                  <a:close/>
                  <a:moveTo>
                    <a:pt x="191" y="48"/>
                  </a:moveTo>
                  <a:cubicBezTo>
                    <a:pt x="157" y="48"/>
                    <a:pt x="157" y="48"/>
                    <a:pt x="157" y="48"/>
                  </a:cubicBezTo>
                  <a:moveTo>
                    <a:pt x="79" y="264"/>
                  </a:moveTo>
                  <a:cubicBezTo>
                    <a:pt x="99" y="295"/>
                    <a:pt x="134" y="316"/>
                    <a:pt x="174" y="316"/>
                  </a:cubicBezTo>
                  <a:cubicBezTo>
                    <a:pt x="214" y="316"/>
                    <a:pt x="249" y="295"/>
                    <a:pt x="269" y="26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12" name="TextBox 11">
            <a:extLst>
              <a:ext uri="{FF2B5EF4-FFF2-40B4-BE49-F238E27FC236}">
                <a16:creationId xmlns:a16="http://schemas.microsoft.com/office/drawing/2014/main" id="{86685F2A-7B2D-4CF2-AD49-A9A248CFA8B4}"/>
              </a:ext>
            </a:extLst>
          </p:cNvPr>
          <p:cNvSpPr txBox="1"/>
          <p:nvPr/>
        </p:nvSpPr>
        <p:spPr>
          <a:xfrm>
            <a:off x="9694651" y="3575515"/>
            <a:ext cx="1592263" cy="1292662"/>
          </a:xfrm>
          <a:prstGeom prst="rect">
            <a:avLst/>
          </a:prstGeom>
          <a:noFill/>
        </p:spPr>
        <p:txBody>
          <a:bodyPr wrap="square" lIns="0" tIns="0" rIns="0" bIns="0" rtlCol="0" anchor="b">
            <a:spAutoFit/>
          </a:bodyPr>
          <a:lstStyle/>
          <a:p>
            <a:pPr algn="ctr"/>
            <a:r>
              <a:rPr lang="en-US" sz="2800">
                <a:solidFill>
                  <a:schemeClr val="accent1"/>
                </a:solidFill>
                <a:latin typeface="+mj-lt"/>
              </a:rPr>
              <a:t>Team </a:t>
            </a:r>
            <a:br>
              <a:rPr lang="en-US" sz="2800">
                <a:solidFill>
                  <a:schemeClr val="accent1"/>
                </a:solidFill>
                <a:latin typeface="+mj-lt"/>
              </a:rPr>
            </a:br>
            <a:r>
              <a:rPr lang="en-US" sz="2800">
                <a:solidFill>
                  <a:schemeClr val="accent1"/>
                </a:solidFill>
                <a:latin typeface="+mj-lt"/>
              </a:rPr>
              <a:t>skill diversity</a:t>
            </a:r>
          </a:p>
        </p:txBody>
      </p:sp>
      <p:grpSp>
        <p:nvGrpSpPr>
          <p:cNvPr id="15" name="Group 14">
            <a:extLst>
              <a:ext uri="{FF2B5EF4-FFF2-40B4-BE49-F238E27FC236}">
                <a16:creationId xmlns:a16="http://schemas.microsoft.com/office/drawing/2014/main" id="{C73949FC-2C7A-4A2A-A431-72B64BD25CEE}"/>
              </a:ext>
            </a:extLst>
          </p:cNvPr>
          <p:cNvGrpSpPr/>
          <p:nvPr/>
        </p:nvGrpSpPr>
        <p:grpSpPr>
          <a:xfrm>
            <a:off x="9487918" y="4935298"/>
            <a:ext cx="2224756" cy="1169789"/>
            <a:chOff x="8940441" y="4935298"/>
            <a:chExt cx="2224756" cy="1169789"/>
          </a:xfrm>
        </p:grpSpPr>
        <p:sp>
          <p:nvSpPr>
            <p:cNvPr id="10" name="SurfaceStylus_EC87" title="Icon of a pen with a drawn line below it">
              <a:extLst>
                <a:ext uri="{FF2B5EF4-FFF2-40B4-BE49-F238E27FC236}">
                  <a16:creationId xmlns:a16="http://schemas.microsoft.com/office/drawing/2014/main" id="{B22818FF-4828-4AE3-AED9-624A7C078C63}"/>
                </a:ext>
              </a:extLst>
            </p:cNvPr>
            <p:cNvSpPr>
              <a:spLocks noChangeAspect="1" noEditPoints="1"/>
            </p:cNvSpPr>
            <p:nvPr/>
          </p:nvSpPr>
          <p:spPr bwMode="auto">
            <a:xfrm>
              <a:off x="10313677" y="5253159"/>
              <a:ext cx="851520" cy="851928"/>
            </a:xfrm>
            <a:custGeom>
              <a:avLst/>
              <a:gdLst>
                <a:gd name="T0" fmla="*/ 1258 w 3804"/>
                <a:gd name="T1" fmla="*/ 3792 h 3804"/>
                <a:gd name="T2" fmla="*/ 3778 w 3804"/>
                <a:gd name="T3" fmla="*/ 3792 h 3804"/>
                <a:gd name="T4" fmla="*/ 3706 w 3804"/>
                <a:gd name="T5" fmla="*/ 454 h 3804"/>
                <a:gd name="T6" fmla="*/ 3706 w 3804"/>
                <a:gd name="T7" fmla="*/ 98 h 3804"/>
                <a:gd name="T8" fmla="*/ 3350 w 3804"/>
                <a:gd name="T9" fmla="*/ 98 h 3804"/>
                <a:gd name="T10" fmla="*/ 527 w 3804"/>
                <a:gd name="T11" fmla="*/ 2780 h 3804"/>
                <a:gd name="T12" fmla="*/ 282 w 3804"/>
                <a:gd name="T13" fmla="*/ 3103 h 3804"/>
                <a:gd name="T14" fmla="*/ 139 w 3804"/>
                <a:gd name="T15" fmla="*/ 3372 h 3804"/>
                <a:gd name="T16" fmla="*/ 163 w 3804"/>
                <a:gd name="T17" fmla="*/ 3517 h 3804"/>
                <a:gd name="T18" fmla="*/ 287 w 3804"/>
                <a:gd name="T19" fmla="*/ 3641 h 3804"/>
                <a:gd name="T20" fmla="*/ 432 w 3804"/>
                <a:gd name="T21" fmla="*/ 3664 h 3804"/>
                <a:gd name="T22" fmla="*/ 701 w 3804"/>
                <a:gd name="T23" fmla="*/ 3522 h 3804"/>
                <a:gd name="T24" fmla="*/ 1024 w 3804"/>
                <a:gd name="T25" fmla="*/ 3277 h 3804"/>
                <a:gd name="T26" fmla="*/ 3706 w 3804"/>
                <a:gd name="T27" fmla="*/ 454 h 3804"/>
                <a:gd name="T28" fmla="*/ 3150 w 3804"/>
                <a:gd name="T29" fmla="*/ 276 h 3804"/>
                <a:gd name="T30" fmla="*/ 3528 w 3804"/>
                <a:gd name="T31" fmla="*/ 654 h 3804"/>
                <a:gd name="T32" fmla="*/ 0 w 3804"/>
                <a:gd name="T33" fmla="*/ 3804 h 3804"/>
                <a:gd name="T34" fmla="*/ 189 w 3804"/>
                <a:gd name="T35" fmla="*/ 3615 h 3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04" h="3804">
                  <a:moveTo>
                    <a:pt x="1258" y="3792"/>
                  </a:moveTo>
                  <a:cubicBezTo>
                    <a:pt x="3778" y="3792"/>
                    <a:pt x="3778" y="3792"/>
                    <a:pt x="3778" y="3792"/>
                  </a:cubicBezTo>
                  <a:moveTo>
                    <a:pt x="3706" y="454"/>
                  </a:moveTo>
                  <a:cubicBezTo>
                    <a:pt x="3804" y="356"/>
                    <a:pt x="3804" y="196"/>
                    <a:pt x="3706" y="98"/>
                  </a:cubicBezTo>
                  <a:cubicBezTo>
                    <a:pt x="3608" y="0"/>
                    <a:pt x="3448" y="0"/>
                    <a:pt x="3350" y="98"/>
                  </a:cubicBezTo>
                  <a:cubicBezTo>
                    <a:pt x="527" y="2780"/>
                    <a:pt x="527" y="2780"/>
                    <a:pt x="527" y="2780"/>
                  </a:cubicBezTo>
                  <a:cubicBezTo>
                    <a:pt x="428" y="2874"/>
                    <a:pt x="346" y="2983"/>
                    <a:pt x="282" y="3103"/>
                  </a:cubicBezTo>
                  <a:cubicBezTo>
                    <a:pt x="139" y="3372"/>
                    <a:pt x="139" y="3372"/>
                    <a:pt x="139" y="3372"/>
                  </a:cubicBezTo>
                  <a:cubicBezTo>
                    <a:pt x="115" y="3420"/>
                    <a:pt x="125" y="3479"/>
                    <a:pt x="163" y="3517"/>
                  </a:cubicBezTo>
                  <a:cubicBezTo>
                    <a:pt x="287" y="3641"/>
                    <a:pt x="287" y="3641"/>
                    <a:pt x="287" y="3641"/>
                  </a:cubicBezTo>
                  <a:cubicBezTo>
                    <a:pt x="325" y="3679"/>
                    <a:pt x="384" y="3689"/>
                    <a:pt x="432" y="3664"/>
                  </a:cubicBezTo>
                  <a:cubicBezTo>
                    <a:pt x="701" y="3522"/>
                    <a:pt x="701" y="3522"/>
                    <a:pt x="701" y="3522"/>
                  </a:cubicBezTo>
                  <a:cubicBezTo>
                    <a:pt x="821" y="3458"/>
                    <a:pt x="930" y="3376"/>
                    <a:pt x="1024" y="3277"/>
                  </a:cubicBezTo>
                  <a:lnTo>
                    <a:pt x="3706" y="454"/>
                  </a:lnTo>
                  <a:close/>
                  <a:moveTo>
                    <a:pt x="3150" y="276"/>
                  </a:moveTo>
                  <a:cubicBezTo>
                    <a:pt x="3528" y="654"/>
                    <a:pt x="3528" y="654"/>
                    <a:pt x="3528" y="654"/>
                  </a:cubicBezTo>
                  <a:moveTo>
                    <a:pt x="0" y="3804"/>
                  </a:moveTo>
                  <a:cubicBezTo>
                    <a:pt x="189" y="3615"/>
                    <a:pt x="189" y="3615"/>
                    <a:pt x="189" y="361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keyboard_3" title="Icon of a mouse and keyboard">
              <a:extLst>
                <a:ext uri="{FF2B5EF4-FFF2-40B4-BE49-F238E27FC236}">
                  <a16:creationId xmlns:a16="http://schemas.microsoft.com/office/drawing/2014/main" id="{2F38FDCE-7641-40C5-985A-A37CD4306C1D}"/>
                </a:ext>
              </a:extLst>
            </p:cNvPr>
            <p:cNvSpPr>
              <a:spLocks noChangeAspect="1" noEditPoints="1"/>
            </p:cNvSpPr>
            <p:nvPr/>
          </p:nvSpPr>
          <p:spPr bwMode="auto">
            <a:xfrm>
              <a:off x="9782175" y="4935298"/>
              <a:ext cx="851519" cy="635723"/>
            </a:xfrm>
            <a:custGeom>
              <a:avLst/>
              <a:gdLst>
                <a:gd name="T0" fmla="*/ 231 w 319"/>
                <a:gd name="T1" fmla="*/ 69 h 238"/>
                <a:gd name="T2" fmla="*/ 231 w 319"/>
                <a:gd name="T3" fmla="*/ 29 h 238"/>
                <a:gd name="T4" fmla="*/ 260 w 319"/>
                <a:gd name="T5" fmla="*/ 0 h 238"/>
                <a:gd name="T6" fmla="*/ 289 w 319"/>
                <a:gd name="T7" fmla="*/ 0 h 238"/>
                <a:gd name="T8" fmla="*/ 319 w 319"/>
                <a:gd name="T9" fmla="*/ 29 h 238"/>
                <a:gd name="T10" fmla="*/ 319 w 319"/>
                <a:gd name="T11" fmla="*/ 69 h 238"/>
                <a:gd name="T12" fmla="*/ 319 w 319"/>
                <a:gd name="T13" fmla="*/ 85 h 238"/>
                <a:gd name="T14" fmla="*/ 275 w 319"/>
                <a:gd name="T15" fmla="*/ 129 h 238"/>
                <a:gd name="T16" fmla="*/ 275 w 319"/>
                <a:gd name="T17" fmla="*/ 129 h 238"/>
                <a:gd name="T18" fmla="*/ 231 w 319"/>
                <a:gd name="T19" fmla="*/ 85 h 238"/>
                <a:gd name="T20" fmla="*/ 231 w 319"/>
                <a:gd name="T21" fmla="*/ 69 h 238"/>
                <a:gd name="T22" fmla="*/ 275 w 319"/>
                <a:gd name="T23" fmla="*/ 0 h 238"/>
                <a:gd name="T24" fmla="*/ 275 w 319"/>
                <a:gd name="T25" fmla="*/ 43 h 238"/>
                <a:gd name="T26" fmla="*/ 231 w 319"/>
                <a:gd name="T27" fmla="*/ 68 h 238"/>
                <a:gd name="T28" fmla="*/ 13 w 319"/>
                <a:gd name="T29" fmla="*/ 68 h 238"/>
                <a:gd name="T30" fmla="*/ 0 w 319"/>
                <a:gd name="T31" fmla="*/ 81 h 238"/>
                <a:gd name="T32" fmla="*/ 0 w 319"/>
                <a:gd name="T33" fmla="*/ 225 h 238"/>
                <a:gd name="T34" fmla="*/ 13 w 319"/>
                <a:gd name="T35" fmla="*/ 238 h 238"/>
                <a:gd name="T36" fmla="*/ 282 w 319"/>
                <a:gd name="T37" fmla="*/ 238 h 238"/>
                <a:gd name="T38" fmla="*/ 295 w 319"/>
                <a:gd name="T39" fmla="*/ 225 h 238"/>
                <a:gd name="T40" fmla="*/ 295 w 319"/>
                <a:gd name="T41" fmla="*/ 127 h 238"/>
                <a:gd name="T42" fmla="*/ 39 w 319"/>
                <a:gd name="T43" fmla="*/ 192 h 238"/>
                <a:gd name="T44" fmla="*/ 66 w 319"/>
                <a:gd name="T45" fmla="*/ 192 h 238"/>
                <a:gd name="T46" fmla="*/ 102 w 319"/>
                <a:gd name="T47" fmla="*/ 192 h 238"/>
                <a:gd name="T48" fmla="*/ 193 w 319"/>
                <a:gd name="T49" fmla="*/ 192 h 238"/>
                <a:gd name="T50" fmla="*/ 228 w 319"/>
                <a:gd name="T51" fmla="*/ 192 h 238"/>
                <a:gd name="T52" fmla="*/ 258 w 319"/>
                <a:gd name="T53" fmla="*/ 192 h 238"/>
                <a:gd name="T54" fmla="*/ 39 w 319"/>
                <a:gd name="T55" fmla="*/ 149 h 238"/>
                <a:gd name="T56" fmla="*/ 66 w 319"/>
                <a:gd name="T57" fmla="*/ 149 h 238"/>
                <a:gd name="T58" fmla="*/ 228 w 319"/>
                <a:gd name="T59" fmla="*/ 149 h 238"/>
                <a:gd name="T60" fmla="*/ 258 w 319"/>
                <a:gd name="T61" fmla="*/ 149 h 238"/>
                <a:gd name="T62" fmla="*/ 39 w 319"/>
                <a:gd name="T63" fmla="*/ 106 h 238"/>
                <a:gd name="T64" fmla="*/ 46 w 319"/>
                <a:gd name="T65" fmla="*/ 106 h 238"/>
                <a:gd name="T66" fmla="*/ 81 w 319"/>
                <a:gd name="T67" fmla="*/ 106 h 238"/>
                <a:gd name="T68" fmla="*/ 88 w 319"/>
                <a:gd name="T69" fmla="*/ 106 h 238"/>
                <a:gd name="T70" fmla="*/ 123 w 319"/>
                <a:gd name="T71" fmla="*/ 106 h 238"/>
                <a:gd name="T72" fmla="*/ 129 w 319"/>
                <a:gd name="T73" fmla="*/ 106 h 238"/>
                <a:gd name="T74" fmla="*/ 165 w 319"/>
                <a:gd name="T75" fmla="*/ 106 h 238"/>
                <a:gd name="T76" fmla="*/ 171 w 319"/>
                <a:gd name="T77" fmla="*/ 106 h 238"/>
                <a:gd name="T78" fmla="*/ 206 w 319"/>
                <a:gd name="T79" fmla="*/ 106 h 238"/>
                <a:gd name="T80" fmla="*/ 213 w 319"/>
                <a:gd name="T81" fmla="*/ 106 h 238"/>
                <a:gd name="T82" fmla="*/ 102 w 319"/>
                <a:gd name="T83" fmla="*/ 149 h 238"/>
                <a:gd name="T84" fmla="*/ 108 w 319"/>
                <a:gd name="T85" fmla="*/ 149 h 238"/>
                <a:gd name="T86" fmla="*/ 144 w 319"/>
                <a:gd name="T87" fmla="*/ 149 h 238"/>
                <a:gd name="T88" fmla="*/ 150 w 319"/>
                <a:gd name="T89" fmla="*/ 149 h 238"/>
                <a:gd name="T90" fmla="*/ 186 w 319"/>
                <a:gd name="T91" fmla="*/ 149 h 238"/>
                <a:gd name="T92" fmla="*/ 193 w 319"/>
                <a:gd name="T93" fmla="*/ 14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9" h="238">
                  <a:moveTo>
                    <a:pt x="231" y="69"/>
                  </a:moveTo>
                  <a:cubicBezTo>
                    <a:pt x="231" y="29"/>
                    <a:pt x="231" y="29"/>
                    <a:pt x="231" y="29"/>
                  </a:cubicBezTo>
                  <a:cubicBezTo>
                    <a:pt x="231" y="13"/>
                    <a:pt x="244" y="0"/>
                    <a:pt x="260" y="0"/>
                  </a:cubicBezTo>
                  <a:cubicBezTo>
                    <a:pt x="289" y="0"/>
                    <a:pt x="289" y="0"/>
                    <a:pt x="289" y="0"/>
                  </a:cubicBezTo>
                  <a:cubicBezTo>
                    <a:pt x="305" y="0"/>
                    <a:pt x="319" y="13"/>
                    <a:pt x="319" y="29"/>
                  </a:cubicBezTo>
                  <a:cubicBezTo>
                    <a:pt x="319" y="69"/>
                    <a:pt x="319" y="69"/>
                    <a:pt x="319" y="69"/>
                  </a:cubicBezTo>
                  <a:cubicBezTo>
                    <a:pt x="319" y="85"/>
                    <a:pt x="319" y="85"/>
                    <a:pt x="319" y="85"/>
                  </a:cubicBezTo>
                  <a:cubicBezTo>
                    <a:pt x="319" y="109"/>
                    <a:pt x="299" y="129"/>
                    <a:pt x="275" y="129"/>
                  </a:cubicBezTo>
                  <a:cubicBezTo>
                    <a:pt x="275" y="129"/>
                    <a:pt x="275" y="129"/>
                    <a:pt x="275" y="129"/>
                  </a:cubicBezTo>
                  <a:cubicBezTo>
                    <a:pt x="251" y="129"/>
                    <a:pt x="231" y="109"/>
                    <a:pt x="231" y="85"/>
                  </a:cubicBezTo>
                  <a:lnTo>
                    <a:pt x="231" y="69"/>
                  </a:lnTo>
                  <a:close/>
                  <a:moveTo>
                    <a:pt x="275" y="0"/>
                  </a:moveTo>
                  <a:cubicBezTo>
                    <a:pt x="275" y="43"/>
                    <a:pt x="275" y="43"/>
                    <a:pt x="275" y="43"/>
                  </a:cubicBezTo>
                  <a:moveTo>
                    <a:pt x="231" y="68"/>
                  </a:moveTo>
                  <a:cubicBezTo>
                    <a:pt x="13" y="68"/>
                    <a:pt x="13" y="68"/>
                    <a:pt x="13" y="68"/>
                  </a:cubicBezTo>
                  <a:cubicBezTo>
                    <a:pt x="6" y="68"/>
                    <a:pt x="0" y="74"/>
                    <a:pt x="0" y="81"/>
                  </a:cubicBezTo>
                  <a:cubicBezTo>
                    <a:pt x="0" y="225"/>
                    <a:pt x="0" y="225"/>
                    <a:pt x="0" y="225"/>
                  </a:cubicBezTo>
                  <a:cubicBezTo>
                    <a:pt x="0" y="232"/>
                    <a:pt x="6" y="238"/>
                    <a:pt x="13" y="238"/>
                  </a:cubicBezTo>
                  <a:cubicBezTo>
                    <a:pt x="282" y="238"/>
                    <a:pt x="282" y="238"/>
                    <a:pt x="282" y="238"/>
                  </a:cubicBezTo>
                  <a:cubicBezTo>
                    <a:pt x="289" y="238"/>
                    <a:pt x="295" y="232"/>
                    <a:pt x="295" y="225"/>
                  </a:cubicBezTo>
                  <a:cubicBezTo>
                    <a:pt x="295" y="127"/>
                    <a:pt x="295" y="127"/>
                    <a:pt x="295" y="127"/>
                  </a:cubicBezTo>
                  <a:moveTo>
                    <a:pt x="39" y="192"/>
                  </a:moveTo>
                  <a:cubicBezTo>
                    <a:pt x="66" y="192"/>
                    <a:pt x="66" y="192"/>
                    <a:pt x="66" y="192"/>
                  </a:cubicBezTo>
                  <a:moveTo>
                    <a:pt x="102" y="192"/>
                  </a:moveTo>
                  <a:cubicBezTo>
                    <a:pt x="193" y="192"/>
                    <a:pt x="193" y="192"/>
                    <a:pt x="193" y="192"/>
                  </a:cubicBezTo>
                  <a:moveTo>
                    <a:pt x="228" y="192"/>
                  </a:moveTo>
                  <a:cubicBezTo>
                    <a:pt x="228" y="192"/>
                    <a:pt x="256" y="192"/>
                    <a:pt x="258" y="192"/>
                  </a:cubicBezTo>
                  <a:moveTo>
                    <a:pt x="39" y="149"/>
                  </a:moveTo>
                  <a:cubicBezTo>
                    <a:pt x="66" y="149"/>
                    <a:pt x="66" y="149"/>
                    <a:pt x="66" y="149"/>
                  </a:cubicBezTo>
                  <a:moveTo>
                    <a:pt x="228" y="149"/>
                  </a:moveTo>
                  <a:cubicBezTo>
                    <a:pt x="258" y="149"/>
                    <a:pt x="258" y="149"/>
                    <a:pt x="258" y="149"/>
                  </a:cubicBezTo>
                  <a:moveTo>
                    <a:pt x="39" y="106"/>
                  </a:moveTo>
                  <a:cubicBezTo>
                    <a:pt x="46" y="106"/>
                    <a:pt x="46" y="106"/>
                    <a:pt x="46" y="106"/>
                  </a:cubicBezTo>
                  <a:moveTo>
                    <a:pt x="81" y="106"/>
                  </a:moveTo>
                  <a:cubicBezTo>
                    <a:pt x="88" y="106"/>
                    <a:pt x="88" y="106"/>
                    <a:pt x="88" y="106"/>
                  </a:cubicBezTo>
                  <a:moveTo>
                    <a:pt x="123" y="106"/>
                  </a:moveTo>
                  <a:cubicBezTo>
                    <a:pt x="129" y="106"/>
                    <a:pt x="129" y="106"/>
                    <a:pt x="129" y="106"/>
                  </a:cubicBezTo>
                  <a:moveTo>
                    <a:pt x="165" y="106"/>
                  </a:moveTo>
                  <a:cubicBezTo>
                    <a:pt x="171" y="106"/>
                    <a:pt x="171" y="106"/>
                    <a:pt x="171" y="106"/>
                  </a:cubicBezTo>
                  <a:moveTo>
                    <a:pt x="206" y="106"/>
                  </a:moveTo>
                  <a:cubicBezTo>
                    <a:pt x="213" y="106"/>
                    <a:pt x="213" y="106"/>
                    <a:pt x="213" y="106"/>
                  </a:cubicBezTo>
                  <a:moveTo>
                    <a:pt x="102" y="149"/>
                  </a:moveTo>
                  <a:cubicBezTo>
                    <a:pt x="108" y="149"/>
                    <a:pt x="108" y="149"/>
                    <a:pt x="108" y="149"/>
                  </a:cubicBezTo>
                  <a:moveTo>
                    <a:pt x="144" y="149"/>
                  </a:moveTo>
                  <a:cubicBezTo>
                    <a:pt x="150" y="149"/>
                    <a:pt x="150" y="149"/>
                    <a:pt x="150" y="149"/>
                  </a:cubicBezTo>
                  <a:moveTo>
                    <a:pt x="186" y="149"/>
                  </a:moveTo>
                  <a:cubicBezTo>
                    <a:pt x="193" y="149"/>
                    <a:pt x="193" y="149"/>
                    <a:pt x="193"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pen" title="Icon of a surface pen with a drawn line below it">
              <a:extLst>
                <a:ext uri="{FF2B5EF4-FFF2-40B4-BE49-F238E27FC236}">
                  <a16:creationId xmlns:a16="http://schemas.microsoft.com/office/drawing/2014/main" id="{28B97C81-1592-4BD5-897E-781B73453983}"/>
                </a:ext>
              </a:extLst>
            </p:cNvPr>
            <p:cNvSpPr>
              <a:spLocks noChangeAspect="1" noEditPoints="1"/>
            </p:cNvSpPr>
            <p:nvPr/>
          </p:nvSpPr>
          <p:spPr bwMode="auto">
            <a:xfrm>
              <a:off x="8940441" y="5085575"/>
              <a:ext cx="841734" cy="851929"/>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8" name="Plus Sign 27">
            <a:extLst>
              <a:ext uri="{FF2B5EF4-FFF2-40B4-BE49-F238E27FC236}">
                <a16:creationId xmlns:a16="http://schemas.microsoft.com/office/drawing/2014/main" id="{331E87F2-4002-42FB-A00B-2B714E881D22}"/>
              </a:ext>
              <a:ext uri="{C183D7F6-B498-43B3-948B-1728B52AA6E4}">
                <adec:decorative xmlns:adec="http://schemas.microsoft.com/office/drawing/2017/decorative" val="1"/>
              </a:ext>
            </a:extLst>
          </p:cNvPr>
          <p:cNvSpPr/>
          <p:nvPr/>
        </p:nvSpPr>
        <p:spPr bwMode="auto">
          <a:xfrm>
            <a:off x="2377714" y="3599053"/>
            <a:ext cx="888637" cy="888637"/>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Plus Sign 29">
            <a:extLst>
              <a:ext uri="{FF2B5EF4-FFF2-40B4-BE49-F238E27FC236}">
                <a16:creationId xmlns:a16="http://schemas.microsoft.com/office/drawing/2014/main" id="{5439B05C-265C-48CE-813E-B51F221AA038}"/>
              </a:ext>
              <a:ext uri="{C183D7F6-B498-43B3-948B-1728B52AA6E4}">
                <adec:decorative xmlns:adec="http://schemas.microsoft.com/office/drawing/2017/decorative" val="1"/>
              </a:ext>
            </a:extLst>
          </p:cNvPr>
          <p:cNvSpPr/>
          <p:nvPr/>
        </p:nvSpPr>
        <p:spPr bwMode="auto">
          <a:xfrm>
            <a:off x="8806014" y="3340068"/>
            <a:ext cx="888637" cy="888637"/>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95715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ppt_x"/>
                                          </p:val>
                                        </p:tav>
                                        <p:tav tm="100000">
                                          <p:val>
                                            <p:strVal val="#ppt_x"/>
                                          </p:val>
                                        </p:tav>
                                      </p:tavLst>
                                    </p:anim>
                                    <p:anim calcmode="lin" valueType="num">
                                      <p:cBhvr additive="base">
                                        <p:cTn id="13" dur="500" fill="hold"/>
                                        <p:tgtEl>
                                          <p:spTgt spid="3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12" grpId="0"/>
    </p:bldLst>
  </p:timing>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pic>
        <p:nvPicPr>
          <p:cNvPr id="5" name="Picture Placeholder 4" descr="Humorously, Satya appears to be casting a spell">
            <a:extLst>
              <a:ext uri="{FF2B5EF4-FFF2-40B4-BE49-F238E27FC236}">
                <a16:creationId xmlns:a16="http://schemas.microsoft.com/office/drawing/2014/main" id="{526B7DA3-3FC6-C14A-9D04-61D8F0B70718}"/>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4" cstate="email">
            <a:extLst>
              <a:ext uri="{28A0092B-C50C-407E-A947-70E740481C1C}">
                <a14:useLocalDpi xmlns:a14="http://schemas.microsoft.com/office/drawing/2010/main"/>
              </a:ext>
            </a:extLst>
          </a:blip>
          <a:srcRect/>
          <a:stretch/>
        </p:blipFill>
        <p:spPr>
          <a:xfrm>
            <a:off x="0" y="0"/>
            <a:ext cx="8372475" cy="6858000"/>
          </a:xfrm>
        </p:spPr>
      </p:pic>
      <p:sp>
        <p:nvSpPr>
          <p:cNvPr id="7" name="Title 6">
            <a:extLst>
              <a:ext uri="{FF2B5EF4-FFF2-40B4-BE49-F238E27FC236}">
                <a16:creationId xmlns:a16="http://schemas.microsoft.com/office/drawing/2014/main" id="{317091A8-6C0E-4FA8-8E49-511387BE3F02}"/>
              </a:ext>
            </a:extLst>
          </p:cNvPr>
          <p:cNvSpPr txBox="1">
            <a:spLocks noGrp="1"/>
          </p:cNvSpPr>
          <p:nvPr>
            <p:ph type="title"/>
          </p:nvPr>
        </p:nvSpPr>
        <p:spPr>
          <a:xfrm>
            <a:off x="8461829" y="628233"/>
            <a:ext cx="3492046" cy="560153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bg1"/>
                </a:solidFill>
                <a:effectLst/>
                <a:uLnTx/>
                <a:uFillTx/>
                <a:latin typeface="Segoe UI Light" panose="020B0502040204020203" pitchFamily="34" charset="0"/>
                <a:cs typeface="Segoe UI Light" panose="020B0502040204020203" pitchFamily="34" charset="0"/>
              </a:rPr>
              <a:t>“It’s difficult to build technology that serves the world without first building a team that reflects the diversity of the world… </a:t>
            </a:r>
            <a:br>
              <a:rPr kumimoji="0" lang="en-US" sz="2400" b="0" i="0" u="none" strike="noStrike" kern="1200" cap="none" spc="0" normalizeH="0" baseline="0" noProof="0">
                <a:ln>
                  <a:noFill/>
                </a:ln>
                <a:solidFill>
                  <a:schemeClr val="bg1"/>
                </a:solidFill>
                <a:effectLst/>
                <a:uLnTx/>
                <a:uFillTx/>
                <a:latin typeface="Segoe UI Light" panose="020B0502040204020203" pitchFamily="34" charset="0"/>
                <a:cs typeface="Segoe UI Light" panose="020B0502040204020203" pitchFamily="34" charset="0"/>
              </a:rPr>
            </a:br>
            <a:r>
              <a:rPr kumimoji="0" lang="en-US" sz="2400" b="1" i="0" u="none" strike="noStrike" kern="1200" cap="none" spc="0" normalizeH="0" baseline="0" noProof="0">
                <a:ln>
                  <a:noFill/>
                </a:ln>
                <a:solidFill>
                  <a:schemeClr val="bg1"/>
                </a:solidFill>
                <a:effectLst/>
                <a:uLnTx/>
                <a:uFillTx/>
                <a:latin typeface="Segoe UI Light" panose="020B0502040204020203" pitchFamily="34" charset="0"/>
                <a:cs typeface="Segoe UI Light" panose="020B0502040204020203" pitchFamily="34" charset="0"/>
              </a:rPr>
              <a:t>A more diverse group of researchers and engineers </a:t>
            </a:r>
            <a:r>
              <a:rPr kumimoji="0" lang="en-US" sz="2400" b="0" i="0" u="none" strike="noStrike" kern="1200" cap="none" spc="0" normalizeH="0" baseline="0" noProof="0">
                <a:ln>
                  <a:noFill/>
                </a:ln>
                <a:solidFill>
                  <a:schemeClr val="bg1"/>
                </a:solidFill>
                <a:effectLst/>
                <a:uLnTx/>
                <a:uFillTx/>
                <a:latin typeface="Segoe UI Light" panose="020B0502040204020203" pitchFamily="34" charset="0"/>
                <a:cs typeface="Segoe UI Light" panose="020B0502040204020203" pitchFamily="34" charset="0"/>
              </a:rPr>
              <a:t>is more likely to recognize and think harder about bias problems that may even impact them personally.”</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D59DFF"/>
                </a:solidFill>
                <a:effectLst/>
                <a:uLnTx/>
                <a:uFillTx/>
                <a:latin typeface="+mn-lt"/>
                <a:ea typeface="+mn-ea"/>
                <a:cs typeface="+mn-cs"/>
              </a:rPr>
              <a:t>Brad Smith, Microsoft President</a:t>
            </a:r>
            <a:br>
              <a:rPr kumimoji="0" lang="en-US" sz="1800" b="0" i="0" u="none" strike="noStrike" kern="1200" cap="none" spc="0" normalizeH="0" baseline="0" noProof="0">
                <a:ln>
                  <a:noFill/>
                </a:ln>
                <a:solidFill>
                  <a:srgbClr val="D59DFF"/>
                </a:solidFill>
                <a:effectLst/>
                <a:uLnTx/>
                <a:uFillTx/>
                <a:latin typeface="+mn-lt"/>
                <a:ea typeface="+mn-ea"/>
                <a:cs typeface="+mn-cs"/>
              </a:rPr>
            </a:br>
            <a:r>
              <a:rPr kumimoji="0" lang="en-US" sz="1800" b="0" i="1" u="none" strike="noStrike" kern="1200" cap="none" spc="0" normalizeH="0" baseline="0" noProof="0">
                <a:ln>
                  <a:noFill/>
                </a:ln>
                <a:solidFill>
                  <a:srgbClr val="D59DFF"/>
                </a:solidFill>
                <a:effectLst/>
                <a:uLnTx/>
                <a:uFillTx/>
                <a:latin typeface="+mn-lt"/>
                <a:ea typeface="+mn-ea"/>
                <a:cs typeface="+mn-cs"/>
              </a:rPr>
              <a:t>Tools and Weapons (2019)</a:t>
            </a:r>
            <a:endParaRPr kumimoji="0" lang="en-US" sz="1800" b="0" i="0" u="none" strike="noStrike" kern="1200" cap="none" spc="0" normalizeH="0" baseline="0" noProof="0">
              <a:ln>
                <a:noFill/>
              </a:ln>
              <a:solidFill>
                <a:srgbClr val="D59DFF"/>
              </a:solidFill>
              <a:effectLst/>
              <a:uLnTx/>
              <a:uFillTx/>
              <a:latin typeface="+mn-lt"/>
              <a:ea typeface="+mn-ea"/>
              <a:cs typeface="+mn-cs"/>
            </a:endParaRPr>
          </a:p>
        </p:txBody>
      </p:sp>
    </p:spTree>
    <p:extLst>
      <p:ext uri="{BB962C8B-B14F-4D97-AF65-F5344CB8AC3E}">
        <p14:creationId xmlns:p14="http://schemas.microsoft.com/office/powerpoint/2010/main" val="1405632200"/>
      </p:ext>
    </p:extLst>
  </p:cSld>
  <p:clrMapOvr>
    <a:masterClrMapping/>
  </p:clrMapOvr>
  <p:transition>
    <p:fade/>
  </p:transition>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BBBC-0401-C947-A93C-BF8B740F8A9F}"/>
              </a:ext>
            </a:extLst>
          </p:cNvPr>
          <p:cNvSpPr>
            <a:spLocks noGrp="1"/>
          </p:cNvSpPr>
          <p:nvPr>
            <p:ph type="title"/>
          </p:nvPr>
        </p:nvSpPr>
        <p:spPr/>
        <p:txBody>
          <a:bodyPr/>
          <a:lstStyle/>
          <a:p>
            <a:r>
              <a:rPr lang="en-US" sz="4000"/>
              <a:t>What’s inside</a:t>
            </a:r>
          </a:p>
        </p:txBody>
      </p:sp>
      <p:sp>
        <p:nvSpPr>
          <p:cNvPr id="3" name="Text Placeholder 2">
            <a:extLst>
              <a:ext uri="{FF2B5EF4-FFF2-40B4-BE49-F238E27FC236}">
                <a16:creationId xmlns:a16="http://schemas.microsoft.com/office/drawing/2014/main" id="{3EEB035E-0E9F-2A45-BC6B-E37355BA4962}"/>
              </a:ext>
            </a:extLst>
          </p:cNvPr>
          <p:cNvSpPr>
            <a:spLocks noGrp="1"/>
          </p:cNvSpPr>
          <p:nvPr>
            <p:ph type="body" sz="quarter" idx="11"/>
          </p:nvPr>
        </p:nvSpPr>
        <p:spPr>
          <a:xfrm>
            <a:off x="4941888" y="0"/>
            <a:ext cx="6991032" cy="5599415"/>
          </a:xfrm>
        </p:spPr>
        <p:txBody>
          <a:bodyPr/>
          <a:lstStyle/>
          <a:p>
            <a:r>
              <a:rPr lang="en-US">
                <a:cs typeface="Segoe UI"/>
              </a:rPr>
              <a:t>Tabletop role-playing games (TTRPGs), like Dungeons and Dragons, are co-operative storytelling games.</a:t>
            </a:r>
          </a:p>
          <a:p>
            <a:br>
              <a:rPr lang="en-US" sz="4400">
                <a:cs typeface="Segoe UI"/>
              </a:rPr>
            </a:br>
            <a:r>
              <a:rPr lang="en-US" sz="4400">
                <a:cs typeface="Segoe UI"/>
              </a:rPr>
              <a:t>What can we learn about </a:t>
            </a:r>
            <a:br>
              <a:rPr lang="en-US" sz="4400">
                <a:cs typeface="Segoe UI"/>
              </a:rPr>
            </a:br>
            <a:r>
              <a:rPr lang="en-US" sz="4400">
                <a:cs typeface="Segoe UI"/>
              </a:rPr>
              <a:t>communication, teamwork, </a:t>
            </a:r>
            <a:br>
              <a:rPr lang="en-US" sz="4400">
                <a:cs typeface="Segoe UI"/>
              </a:rPr>
            </a:br>
            <a:r>
              <a:rPr lang="en-US" sz="4400">
                <a:cs typeface="Segoe UI"/>
              </a:rPr>
              <a:t>and diversity from TTRPGs?</a:t>
            </a:r>
          </a:p>
        </p:txBody>
      </p:sp>
      <p:sp>
        <p:nvSpPr>
          <p:cNvPr id="5" name="TextBox 4">
            <a:extLst>
              <a:ext uri="{FF2B5EF4-FFF2-40B4-BE49-F238E27FC236}">
                <a16:creationId xmlns:a16="http://schemas.microsoft.com/office/drawing/2014/main" id="{B9807FD0-8A69-447B-A071-048AB1FB4A44}"/>
              </a:ext>
            </a:extLst>
          </p:cNvPr>
          <p:cNvSpPr txBox="1"/>
          <p:nvPr/>
        </p:nvSpPr>
        <p:spPr>
          <a:xfrm>
            <a:off x="588263" y="5899706"/>
            <a:ext cx="11101977" cy="646331"/>
          </a:xfrm>
          <a:prstGeom prst="rect">
            <a:avLst/>
          </a:prstGeom>
          <a:noFill/>
        </p:spPr>
        <p:txBody>
          <a:bodyPr wrap="square">
            <a:spAutoFit/>
          </a:bodyPr>
          <a:lstStyle/>
          <a:p>
            <a:r>
              <a:rPr lang="en-US" sz="1200" b="1" i="0">
                <a:effectLst/>
                <a:latin typeface="Open Sans" panose="020B0606030504020204" pitchFamily="34" charset="0"/>
              </a:rPr>
              <a:t>Legal Stuff: </a:t>
            </a:r>
            <a:r>
              <a:rPr lang="en-US" sz="1200" i="0">
                <a:effectLst/>
                <a:latin typeface="Open Sans" panose="020B0606030504020204" pitchFamily="34" charset="0"/>
              </a:rPr>
              <a:t>This content and group is not affiliated with, endorsed, sponsored, or specifically approved by Wizards of the Coast LLC. </a:t>
            </a:r>
            <a:r>
              <a:rPr lang="en-US" sz="1200" b="0" i="0">
                <a:effectLst/>
                <a:latin typeface="Open Sans" panose="020B0606030504020204" pitchFamily="34" charset="0"/>
              </a:rPr>
              <a:t>Dungeons &amp; Dragons® is a trademark[s] of Wizards of the Coast. For more information about Wizards of the Coast or any of Wizards' trademarks or other intellectual property, please visit their website at (</a:t>
            </a:r>
            <a:r>
              <a:rPr lang="en-US" sz="1200" b="1" i="0" u="none" strike="noStrike">
                <a:effectLst/>
                <a:latin typeface="Open Sans" panose="020B0606030504020204" pitchFamily="34" charset="0"/>
                <a:hlinkClick r:id="rId4">
                  <a:extLst>
                    <a:ext uri="{A12FA001-AC4F-418D-AE19-62706E023703}">
                      <ahyp:hlinkClr xmlns:ahyp="http://schemas.microsoft.com/office/drawing/2018/hyperlinkcolor" val="tx"/>
                    </a:ext>
                  </a:extLst>
                </a:hlinkClick>
              </a:rPr>
              <a:t>www.wizards.com</a:t>
            </a:r>
            <a:r>
              <a:rPr lang="en-US" sz="1200" b="0" i="0">
                <a:effectLst/>
                <a:latin typeface="Open Sans" panose="020B0606030504020204" pitchFamily="34" charset="0"/>
              </a:rPr>
              <a:t>).</a:t>
            </a:r>
            <a:endParaRPr lang="en-US" sz="1200"/>
          </a:p>
        </p:txBody>
      </p:sp>
    </p:spTree>
    <p:extLst>
      <p:ext uri="{BB962C8B-B14F-4D97-AF65-F5344CB8AC3E}">
        <p14:creationId xmlns:p14="http://schemas.microsoft.com/office/powerpoint/2010/main" val="1518936596"/>
      </p:ext>
    </p:extLst>
  </p:cSld>
  <p:clrMapOvr>
    <a:masterClrMapping/>
  </p:clrMapOvr>
  <p:transition>
    <p:fade/>
  </p:transition>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a:xfrm>
            <a:off x="588263" y="585788"/>
            <a:ext cx="4894962" cy="1839360"/>
          </a:xfrm>
        </p:spPr>
        <p:txBody>
          <a:bodyPr/>
          <a:lstStyle/>
          <a:p>
            <a:r>
              <a:rPr lang="en-US"/>
              <a:t>Psychological safety in teams and at gaming tables</a:t>
            </a:r>
          </a:p>
        </p:txBody>
      </p:sp>
      <p:sp>
        <p:nvSpPr>
          <p:cNvPr id="5" name="Text Placeholder 4">
            <a:extLst>
              <a:ext uri="{FF2B5EF4-FFF2-40B4-BE49-F238E27FC236}">
                <a16:creationId xmlns:a16="http://schemas.microsoft.com/office/drawing/2014/main" id="{7C1F1ACC-0F6F-E14B-95A7-474C2E641EA7}"/>
              </a:ext>
            </a:extLst>
          </p:cNvPr>
          <p:cNvSpPr>
            <a:spLocks noGrp="1"/>
          </p:cNvSpPr>
          <p:nvPr>
            <p:ph type="body" sz="quarter" idx="11"/>
          </p:nvPr>
        </p:nvSpPr>
        <p:spPr>
          <a:xfrm>
            <a:off x="621357" y="2514235"/>
            <a:ext cx="4937125" cy="3366811"/>
          </a:xfrm>
        </p:spPr>
        <p:txBody>
          <a:bodyPr/>
          <a:lstStyle/>
          <a:p>
            <a:pPr marL="342900" indent="-342900">
              <a:buFont typeface="Arial" panose="020B0604020202020204" pitchFamily="34" charset="0"/>
              <a:buChar char="•"/>
            </a:pPr>
            <a:r>
              <a:rPr lang="en-US" sz="2800"/>
              <a:t>Crucial to collaborative creation</a:t>
            </a:r>
          </a:p>
          <a:p>
            <a:pPr marL="342900" indent="-342900">
              <a:buFont typeface="Arial" panose="020B0604020202020204" pitchFamily="34" charset="0"/>
              <a:buChar char="•"/>
            </a:pPr>
            <a:r>
              <a:rPr lang="en-US" sz="2800"/>
              <a:t>Often taken for granted by members of the majority</a:t>
            </a:r>
          </a:p>
          <a:p>
            <a:pPr marL="342900" indent="-342900">
              <a:buFont typeface="Arial" panose="020B0604020202020204" pitchFamily="34" charset="0"/>
              <a:buChar char="•"/>
            </a:pPr>
            <a:r>
              <a:rPr lang="en-US" sz="2800"/>
              <a:t>Focus on solutions, </a:t>
            </a:r>
            <a:br>
              <a:rPr lang="en-US" sz="2800"/>
            </a:br>
            <a:r>
              <a:rPr lang="en-US" sz="2800"/>
              <a:t>not blame</a:t>
            </a:r>
          </a:p>
        </p:txBody>
      </p:sp>
      <p:grpSp>
        <p:nvGrpSpPr>
          <p:cNvPr id="7" name="Group 6">
            <a:extLst>
              <a:ext uri="{FF2B5EF4-FFF2-40B4-BE49-F238E27FC236}">
                <a16:creationId xmlns:a16="http://schemas.microsoft.com/office/drawing/2014/main" id="{C55BE21A-5455-447A-83ED-A23342A336C8}"/>
              </a:ext>
            </a:extLst>
          </p:cNvPr>
          <p:cNvGrpSpPr/>
          <p:nvPr/>
        </p:nvGrpSpPr>
        <p:grpSpPr>
          <a:xfrm>
            <a:off x="7343598" y="771000"/>
            <a:ext cx="3759758" cy="3471305"/>
            <a:chOff x="6147743" y="686317"/>
            <a:chExt cx="4103688" cy="3788846"/>
          </a:xfrm>
        </p:grpSpPr>
        <p:sp>
          <p:nvSpPr>
            <p:cNvPr id="9" name="Title 1">
              <a:extLst>
                <a:ext uri="{FF2B5EF4-FFF2-40B4-BE49-F238E27FC236}">
                  <a16:creationId xmlns:a16="http://schemas.microsoft.com/office/drawing/2014/main" id="{88CAB3A3-114F-A341-8C92-9A5691AE04C4}"/>
                </a:ext>
              </a:extLst>
            </p:cNvPr>
            <p:cNvSpPr txBox="1">
              <a:spLocks/>
            </p:cNvSpPr>
            <p:nvPr/>
          </p:nvSpPr>
          <p:spPr>
            <a:xfrm>
              <a:off x="6147743" y="686317"/>
              <a:ext cx="4103688" cy="575747"/>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algn="ctr">
                <a:lnSpc>
                  <a:spcPct val="150000"/>
                </a:lnSpc>
              </a:pPr>
              <a:r>
                <a:rPr lang="en-US" sz="2400"/>
                <a:t>Feeling included</a:t>
              </a:r>
            </a:p>
          </p:txBody>
        </p:sp>
        <p:sp>
          <p:nvSpPr>
            <p:cNvPr id="10" name="Oval 9">
              <a:extLst>
                <a:ext uri="{FF2B5EF4-FFF2-40B4-BE49-F238E27FC236}">
                  <a16:creationId xmlns:a16="http://schemas.microsoft.com/office/drawing/2014/main" id="{C0CAD8CC-EB14-EE40-A1E0-CD8778E29E80}"/>
                </a:ext>
                <a:ext uri="{C183D7F6-B498-43B3-948B-1728B52AA6E4}">
                  <adec:decorative xmlns:adec="http://schemas.microsoft.com/office/drawing/2017/decorative" val="1"/>
                </a:ext>
              </a:extLst>
            </p:cNvPr>
            <p:cNvSpPr/>
            <p:nvPr/>
          </p:nvSpPr>
          <p:spPr>
            <a:xfrm>
              <a:off x="6633519" y="1343026"/>
              <a:ext cx="3132137" cy="3132137"/>
            </a:xfrm>
            <a:prstGeom prst="ellips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itle 1">
            <a:extLst>
              <a:ext uri="{FF2B5EF4-FFF2-40B4-BE49-F238E27FC236}">
                <a16:creationId xmlns:a16="http://schemas.microsoft.com/office/drawing/2014/main" id="{CCE175E7-C63F-354C-8F39-A5EF4388E365}"/>
              </a:ext>
            </a:extLst>
          </p:cNvPr>
          <p:cNvSpPr txBox="1">
            <a:spLocks/>
          </p:cNvSpPr>
          <p:nvPr/>
        </p:nvSpPr>
        <p:spPr>
          <a:xfrm>
            <a:off x="6055066" y="5604225"/>
            <a:ext cx="2869632" cy="553639"/>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algn="ctr">
              <a:lnSpc>
                <a:spcPct val="150000"/>
              </a:lnSpc>
            </a:pPr>
            <a:r>
              <a:rPr lang="en-US" sz="2400"/>
              <a:t>Safety to Challenge and Create</a:t>
            </a:r>
          </a:p>
        </p:txBody>
      </p:sp>
      <p:sp>
        <p:nvSpPr>
          <p:cNvPr id="6" name="Oval 5">
            <a:extLst>
              <a:ext uri="{FF2B5EF4-FFF2-40B4-BE49-F238E27FC236}">
                <a16:creationId xmlns:a16="http://schemas.microsoft.com/office/drawing/2014/main" id="{B654B96E-275B-CC41-9709-A39810D4E573}"/>
              </a:ext>
              <a:ext uri="{C183D7F6-B498-43B3-948B-1728B52AA6E4}">
                <adec:decorative xmlns:adec="http://schemas.microsoft.com/office/drawing/2017/decorative" val="1"/>
              </a:ext>
            </a:extLst>
          </p:cNvPr>
          <p:cNvSpPr/>
          <p:nvPr/>
        </p:nvSpPr>
        <p:spPr>
          <a:xfrm>
            <a:off x="6503347" y="2596634"/>
            <a:ext cx="2869633" cy="2869633"/>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F0E0D85-E453-4A6A-A81C-92870994F027}"/>
              </a:ext>
            </a:extLst>
          </p:cNvPr>
          <p:cNvGrpSpPr/>
          <p:nvPr/>
        </p:nvGrpSpPr>
        <p:grpSpPr>
          <a:xfrm>
            <a:off x="8988186" y="2654065"/>
            <a:ext cx="2907119" cy="3503800"/>
            <a:chOff x="7873357" y="2566989"/>
            <a:chExt cx="3173053" cy="3824316"/>
          </a:xfrm>
        </p:grpSpPr>
        <p:sp>
          <p:nvSpPr>
            <p:cNvPr id="12" name="Title 1">
              <a:extLst>
                <a:ext uri="{FF2B5EF4-FFF2-40B4-BE49-F238E27FC236}">
                  <a16:creationId xmlns:a16="http://schemas.microsoft.com/office/drawing/2014/main" id="{F052D2C2-BFC6-9643-B053-374F297FCB16}"/>
                </a:ext>
              </a:extLst>
            </p:cNvPr>
            <p:cNvSpPr txBox="1">
              <a:spLocks/>
            </p:cNvSpPr>
            <p:nvPr/>
          </p:nvSpPr>
          <p:spPr>
            <a:xfrm>
              <a:off x="8346072" y="5787021"/>
              <a:ext cx="2700338" cy="604284"/>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algn="ctr">
                <a:lnSpc>
                  <a:spcPct val="150000"/>
                </a:lnSpc>
              </a:pPr>
              <a:r>
                <a:rPr lang="en-US" sz="2400"/>
                <a:t>Safety to Learn </a:t>
              </a:r>
              <a:br>
                <a:rPr lang="en-US" sz="2400"/>
              </a:br>
              <a:r>
                <a:rPr lang="en-US" sz="2400"/>
                <a:t>and Grow</a:t>
              </a:r>
            </a:p>
          </p:txBody>
        </p:sp>
        <p:sp>
          <p:nvSpPr>
            <p:cNvPr id="8" name="Oval 7">
              <a:extLst>
                <a:ext uri="{FF2B5EF4-FFF2-40B4-BE49-F238E27FC236}">
                  <a16:creationId xmlns:a16="http://schemas.microsoft.com/office/drawing/2014/main" id="{AD23C2B1-9DC0-7D43-83F2-38B16443F5E3}"/>
                </a:ext>
                <a:ext uri="{C183D7F6-B498-43B3-948B-1728B52AA6E4}">
                  <adec:decorative xmlns:adec="http://schemas.microsoft.com/office/drawing/2017/decorative" val="1"/>
                </a:ext>
              </a:extLst>
            </p:cNvPr>
            <p:cNvSpPr/>
            <p:nvPr/>
          </p:nvSpPr>
          <p:spPr>
            <a:xfrm>
              <a:off x="7873357" y="2566989"/>
              <a:ext cx="3132137" cy="3132137"/>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 name="Straight Arrow Connector 2">
            <a:extLst>
              <a:ext uri="{FF2B5EF4-FFF2-40B4-BE49-F238E27FC236}">
                <a16:creationId xmlns:a16="http://schemas.microsoft.com/office/drawing/2014/main" id="{51F55851-8D77-4D91-9EFE-0949ECACA3AE}"/>
              </a:ext>
              <a:ext uri="{C183D7F6-B498-43B3-948B-1728B52AA6E4}">
                <adec:decorative xmlns:adec="http://schemas.microsoft.com/office/drawing/2017/decorative" val="1"/>
              </a:ext>
            </a:extLst>
          </p:cNvPr>
          <p:cNvCxnSpPr>
            <a:cxnSpLocks/>
          </p:cNvCxnSpPr>
          <p:nvPr/>
        </p:nvCxnSpPr>
        <p:spPr>
          <a:xfrm flipH="1" flipV="1">
            <a:off x="6096000" y="1211580"/>
            <a:ext cx="3127477" cy="2737060"/>
          </a:xfrm>
          <a:prstGeom prst="straightConnector1">
            <a:avLst/>
          </a:prstGeom>
          <a:ln w="1270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CDE7443-B2AC-48A3-BF16-732F65C7BF7D}"/>
              </a:ext>
            </a:extLst>
          </p:cNvPr>
          <p:cNvSpPr txBox="1"/>
          <p:nvPr/>
        </p:nvSpPr>
        <p:spPr>
          <a:xfrm>
            <a:off x="127000" y="6409267"/>
            <a:ext cx="543560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i="1"/>
              <a:t>Inspired by a slide from </a:t>
            </a:r>
            <a:r>
              <a:rPr lang="en-US" sz="1800" i="1">
                <a:ea typeface="+mn-lt"/>
                <a:cs typeface="+mn-lt"/>
              </a:rPr>
              <a:t>the CSE Allyship Conversations</a:t>
            </a:r>
            <a:endParaRPr lang="en-US" sz="1600" i="1">
              <a:cs typeface="Segoe UI"/>
            </a:endParaRPr>
          </a:p>
        </p:txBody>
      </p:sp>
    </p:spTree>
    <p:extLst>
      <p:ext uri="{BB962C8B-B14F-4D97-AF65-F5344CB8AC3E}">
        <p14:creationId xmlns:p14="http://schemas.microsoft.com/office/powerpoint/2010/main" val="301077182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C851-C93D-C04E-BCDC-7C9DE582E530}"/>
              </a:ext>
            </a:extLst>
          </p:cNvPr>
          <p:cNvSpPr>
            <a:spLocks noGrp="1"/>
          </p:cNvSpPr>
          <p:nvPr>
            <p:ph type="title"/>
          </p:nvPr>
        </p:nvSpPr>
        <p:spPr>
          <a:xfrm>
            <a:off x="584359" y="591967"/>
            <a:ext cx="11018520" cy="553998"/>
          </a:xfrm>
        </p:spPr>
        <p:txBody>
          <a:bodyPr/>
          <a:lstStyle/>
          <a:p>
            <a:r>
              <a:rPr lang="en-US">
                <a:solidFill>
                  <a:srgbClr val="D59DFF"/>
                </a:solidFill>
                <a:cs typeface="Segoe UI"/>
              </a:rPr>
              <a:t>Design Thinking</a:t>
            </a:r>
            <a:endParaRPr lang="en-US">
              <a:solidFill>
                <a:srgbClr val="D59DFF"/>
              </a:solidFill>
            </a:endParaRPr>
          </a:p>
        </p:txBody>
      </p:sp>
      <p:pic>
        <p:nvPicPr>
          <p:cNvPr id="5" name="Picture Placeholder 4">
            <a:extLst>
              <a:ext uri="{FF2B5EF4-FFF2-40B4-BE49-F238E27FC236}">
                <a16:creationId xmlns:a16="http://schemas.microsoft.com/office/drawing/2014/main" id="{4BC6AB67-5772-4F41-A137-34D45DBEB0F0}"/>
              </a:ext>
            </a:extLst>
          </p:cNvPr>
          <p:cNvPicPr>
            <a:picLocks noGrp="1" noChangeAspect="1"/>
          </p:cNvPicPr>
          <p:nvPr>
            <p:ph type="pic" sz="quarter" idx="11"/>
          </p:nvPr>
        </p:nvPicPr>
        <p:blipFill rotWithShape="1">
          <a:blip r:embed="rId4" cstate="email">
            <a:extLst>
              <a:ext uri="{28A0092B-C50C-407E-A947-70E740481C1C}">
                <a14:useLocalDpi xmlns:a14="http://schemas.microsoft.com/office/drawing/2010/main"/>
              </a:ext>
            </a:extLst>
          </a:blip>
          <a:srcRect/>
          <a:stretch/>
        </p:blipFill>
        <p:spPr>
          <a:xfrm>
            <a:off x="-2381" y="1813560"/>
            <a:ext cx="12192000" cy="5044440"/>
          </a:xfrm>
        </p:spPr>
      </p:pic>
      <p:sp>
        <p:nvSpPr>
          <p:cNvPr id="3" name="Rectangle 2">
            <a:extLst>
              <a:ext uri="{FF2B5EF4-FFF2-40B4-BE49-F238E27FC236}">
                <a16:creationId xmlns:a16="http://schemas.microsoft.com/office/drawing/2014/main" id="{8E69FBD9-056C-DCA7-4EDB-9E095999B7B0}"/>
              </a:ext>
            </a:extLst>
          </p:cNvPr>
          <p:cNvSpPr/>
          <p:nvPr/>
        </p:nvSpPr>
        <p:spPr bwMode="auto">
          <a:xfrm>
            <a:off x="-375557" y="6155870"/>
            <a:ext cx="12670970" cy="9143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itle 1">
            <a:extLst>
              <a:ext uri="{FF2B5EF4-FFF2-40B4-BE49-F238E27FC236}">
                <a16:creationId xmlns:a16="http://schemas.microsoft.com/office/drawing/2014/main" id="{558E1A47-C04A-E034-CA6A-F46E0462BB11}"/>
              </a:ext>
            </a:extLst>
          </p:cNvPr>
          <p:cNvSpPr txBox="1">
            <a:spLocks/>
          </p:cNvSpPr>
          <p:nvPr/>
        </p:nvSpPr>
        <p:spPr>
          <a:xfrm>
            <a:off x="1974" y="6280366"/>
            <a:ext cx="12156983" cy="276999"/>
          </a:xfrm>
          <a:prstGeom prst="rect">
            <a:avLst/>
          </a:prstGeom>
        </p:spPr>
        <p:txBody>
          <a:bodyPr vert="horz" wrap="square" lIns="0" tIns="0" rIns="0" bIns="0" rtlCol="0" anchor="ctr">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800">
                <a:solidFill>
                  <a:srgbClr val="3B2E58"/>
                </a:solidFill>
                <a:latin typeface="Segoe UI"/>
                <a:cs typeface="Segoe UI"/>
              </a:rPr>
              <a:t>Teamwork | Professional Communication |  Diversity | </a:t>
            </a:r>
            <a:r>
              <a:rPr lang="en-US" sz="1800" b="1">
                <a:solidFill>
                  <a:schemeClr val="bg1"/>
                </a:solidFill>
                <a:latin typeface="Segoe UI"/>
                <a:cs typeface="Segoe UI"/>
              </a:rPr>
              <a:t>Design Thinking</a:t>
            </a:r>
            <a:r>
              <a:rPr lang="en-US" sz="1800">
                <a:solidFill>
                  <a:srgbClr val="3B2E58"/>
                </a:solidFill>
                <a:latin typeface="Segoe UI"/>
                <a:cs typeface="Segoe UI"/>
              </a:rPr>
              <a:t> | Q&amp;A</a:t>
            </a:r>
          </a:p>
        </p:txBody>
      </p:sp>
    </p:spTree>
    <p:extLst>
      <p:ext uri="{BB962C8B-B14F-4D97-AF65-F5344CB8AC3E}">
        <p14:creationId xmlns:p14="http://schemas.microsoft.com/office/powerpoint/2010/main" val="3863048200"/>
      </p:ext>
    </p:extLst>
  </p:cSld>
  <p:clrMapOvr>
    <a:masterClrMapping/>
  </p:clrMapOvr>
  <p:transition>
    <p:fade/>
  </p:transition>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a:cs typeface="Segoe UI"/>
              </a:rPr>
              <a:t>What is design thinking?</a:t>
            </a:r>
            <a:endParaRPr lang="en-US"/>
          </a:p>
        </p:txBody>
      </p:sp>
      <p:sp>
        <p:nvSpPr>
          <p:cNvPr id="20" name="TextBox 19">
            <a:extLst>
              <a:ext uri="{FF2B5EF4-FFF2-40B4-BE49-F238E27FC236}">
                <a16:creationId xmlns:a16="http://schemas.microsoft.com/office/drawing/2014/main" id="{1C4F93EE-F324-E556-E4DE-59758CB180FF}"/>
              </a:ext>
            </a:extLst>
          </p:cNvPr>
          <p:cNvSpPr txBox="1"/>
          <p:nvPr/>
        </p:nvSpPr>
        <p:spPr>
          <a:xfrm>
            <a:off x="585257" y="1446760"/>
            <a:ext cx="9951191" cy="5170646"/>
          </a:xfrm>
          <a:prstGeom prst="rect">
            <a:avLst/>
          </a:prstGeom>
          <a:noFill/>
        </p:spPr>
        <p:txBody>
          <a:bodyPr wrap="square" lIns="0" tIns="0" rIns="0" bIns="0" rtlCol="0" anchor="t">
            <a:spAutoFit/>
          </a:bodyPr>
          <a:lstStyle/>
          <a:p>
            <a:pPr marL="342900" indent="-342900">
              <a:buFont typeface="Arial"/>
              <a:buChar char="•"/>
            </a:pPr>
            <a:r>
              <a:rPr lang="en-US" sz="2800" b="1">
                <a:latin typeface="Segoe UI Light"/>
                <a:cs typeface="Segoe UI Semibold"/>
              </a:rPr>
              <a:t>Also associated with: </a:t>
            </a:r>
            <a:endParaRPr lang="en-US" sz="2000"/>
          </a:p>
          <a:p>
            <a:pPr marL="799465" lvl="1" indent="-342900">
              <a:buFont typeface="Arial"/>
              <a:buChar char="•"/>
            </a:pPr>
            <a:r>
              <a:rPr lang="en-US" sz="2800">
                <a:latin typeface="Segoe UI Light"/>
                <a:cs typeface="Segoe UI Semibold"/>
              </a:rPr>
              <a:t>Human-centered design</a:t>
            </a:r>
          </a:p>
          <a:p>
            <a:pPr marL="799465" lvl="1" indent="-342900">
              <a:buFont typeface="Arial"/>
              <a:buChar char="•"/>
            </a:pPr>
            <a:r>
              <a:rPr lang="en-US" sz="2800">
                <a:latin typeface="Segoe UI Light"/>
                <a:cs typeface="Segoe UI Semibold"/>
              </a:rPr>
              <a:t>User-centered design</a:t>
            </a:r>
          </a:p>
          <a:p>
            <a:pPr marL="799465" lvl="1" indent="-342900">
              <a:buFont typeface="Arial"/>
              <a:buChar char="•"/>
            </a:pPr>
            <a:r>
              <a:rPr lang="en-US" sz="2800">
                <a:latin typeface="Segoe UI Light"/>
                <a:cs typeface="Segoe UI Semibold"/>
              </a:rPr>
              <a:t>Strategic design</a:t>
            </a:r>
          </a:p>
          <a:p>
            <a:pPr marL="799465" lvl="1" indent="-342900">
              <a:buFont typeface="Arial"/>
              <a:buChar char="•"/>
            </a:pPr>
            <a:r>
              <a:rPr lang="en-US" sz="2800">
                <a:latin typeface="Segoe UI Light"/>
                <a:cs typeface="Segoe UI Semibold"/>
              </a:rPr>
              <a:t>Design-based learning</a:t>
            </a:r>
          </a:p>
          <a:p>
            <a:pPr marL="342900" indent="-342900">
              <a:buFont typeface="Arial"/>
              <a:buChar char="•"/>
            </a:pPr>
            <a:r>
              <a:rPr lang="en-US" sz="2800" b="1">
                <a:latin typeface="Segoe UI Light"/>
                <a:cs typeface="Segoe UI Semibold"/>
              </a:rPr>
              <a:t>Empathy</a:t>
            </a:r>
          </a:p>
          <a:p>
            <a:pPr marL="799465" lvl="1" indent="-342900">
              <a:buFont typeface="Arial"/>
              <a:buChar char="•"/>
            </a:pPr>
            <a:r>
              <a:rPr lang="en-US" sz="2800">
                <a:latin typeface="Segoe UI Light"/>
                <a:cs typeface="Segoe UI Semibold"/>
              </a:rPr>
              <a:t>Who is this for?</a:t>
            </a:r>
          </a:p>
          <a:p>
            <a:pPr marL="799465" lvl="1" indent="-342900">
              <a:buFont typeface="Arial"/>
              <a:buChar char="•"/>
            </a:pPr>
            <a:r>
              <a:rPr lang="en-US" sz="2800">
                <a:latin typeface="Segoe UI Light"/>
                <a:cs typeface="Segoe UI Semibold"/>
              </a:rPr>
              <a:t>What will they use it for?</a:t>
            </a:r>
          </a:p>
          <a:p>
            <a:pPr marL="799465" lvl="1" indent="-342900">
              <a:buFont typeface="Arial"/>
              <a:buChar char="•"/>
            </a:pPr>
            <a:r>
              <a:rPr lang="en-US" sz="2800">
                <a:latin typeface="Segoe UI Light"/>
                <a:cs typeface="Segoe UI Semibold"/>
              </a:rPr>
              <a:t>When will they use it?</a:t>
            </a:r>
          </a:p>
          <a:p>
            <a:pPr marL="799465" lvl="1" indent="-342900">
              <a:buFont typeface="Arial"/>
              <a:buChar char="•"/>
            </a:pPr>
            <a:r>
              <a:rPr lang="en-US" sz="2800">
                <a:latin typeface="Segoe UI Light"/>
                <a:cs typeface="Segoe UI Light"/>
              </a:rPr>
              <a:t>Why will they use it?</a:t>
            </a:r>
            <a:endParaRPr lang="en-US" sz="2800">
              <a:latin typeface="Segoe UI Light"/>
              <a:cs typeface="Segoe UI Semibold"/>
            </a:endParaRPr>
          </a:p>
          <a:p>
            <a:pPr marL="799465" lvl="1" indent="-342900">
              <a:buFont typeface="Arial"/>
              <a:buChar char="•"/>
            </a:pPr>
            <a:r>
              <a:rPr lang="en-US" sz="2800">
                <a:latin typeface="Segoe UI Light"/>
                <a:cs typeface="Segoe UI Light"/>
              </a:rPr>
              <a:t>How will they use it?</a:t>
            </a:r>
            <a:endParaRPr lang="en-US" sz="2800">
              <a:latin typeface="Segoe UI Light"/>
              <a:cs typeface="Segoe UI Semibold"/>
            </a:endParaRPr>
          </a:p>
          <a:p>
            <a:pPr marL="342900" indent="-342900">
              <a:buFont typeface="Arial"/>
              <a:buChar char="•"/>
            </a:pPr>
            <a:endParaRPr lang="en-US" sz="2800" b="1">
              <a:latin typeface="Segoe UI Light"/>
              <a:cs typeface="Segoe UI Semibold"/>
            </a:endParaRPr>
          </a:p>
        </p:txBody>
      </p:sp>
    </p:spTree>
    <p:extLst>
      <p:ext uri="{BB962C8B-B14F-4D97-AF65-F5344CB8AC3E}">
        <p14:creationId xmlns:p14="http://schemas.microsoft.com/office/powerpoint/2010/main" val="3453850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a:cs typeface="Segoe UI"/>
              </a:rPr>
              <a:t>Empathy</a:t>
            </a:r>
            <a:endParaRPr lang="en-US"/>
          </a:p>
        </p:txBody>
      </p:sp>
      <p:sp>
        <p:nvSpPr>
          <p:cNvPr id="32" name="Oval 31">
            <a:extLst>
              <a:ext uri="{FF2B5EF4-FFF2-40B4-BE49-F238E27FC236}">
                <a16:creationId xmlns:a16="http://schemas.microsoft.com/office/drawing/2014/main" id="{4DF4B941-7086-5161-5574-818A4C01E51D}"/>
              </a:ext>
            </a:extLst>
          </p:cNvPr>
          <p:cNvSpPr/>
          <p:nvPr/>
        </p:nvSpPr>
        <p:spPr bwMode="auto">
          <a:xfrm>
            <a:off x="4365321" y="2343956"/>
            <a:ext cx="3124314" cy="3124314"/>
          </a:xfrm>
          <a:prstGeom prst="ellipse">
            <a:avLst/>
          </a:prstGeom>
          <a:noFill/>
          <a:ln w="38100">
            <a:solidFill>
              <a:srgbClr val="D59D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Box 32">
            <a:extLst>
              <a:ext uri="{FF2B5EF4-FFF2-40B4-BE49-F238E27FC236}">
                <a16:creationId xmlns:a16="http://schemas.microsoft.com/office/drawing/2014/main" id="{65E22C56-C70E-DDCE-34AD-01134A53319F}"/>
              </a:ext>
            </a:extLst>
          </p:cNvPr>
          <p:cNvSpPr txBox="1"/>
          <p:nvPr/>
        </p:nvSpPr>
        <p:spPr>
          <a:xfrm>
            <a:off x="4570012" y="3605120"/>
            <a:ext cx="2806148" cy="523220"/>
          </a:xfrm>
          <a:prstGeom prst="rect">
            <a:avLst/>
          </a:prstGeom>
          <a:noFill/>
        </p:spPr>
        <p:txBody>
          <a:bodyPr wrap="square" lIns="91440" tIns="45720" rIns="91440" bIns="45720" anchor="t">
            <a:spAutoFit/>
          </a:bodyPr>
          <a:lstStyle/>
          <a:p>
            <a:pPr lvl="0" algn="ctr"/>
            <a:r>
              <a:rPr lang="en-US" sz="2800">
                <a:latin typeface="Segoe UI Semibold"/>
                <a:cs typeface="Segoe UI Semibold"/>
              </a:rPr>
              <a:t>Empathy</a:t>
            </a:r>
          </a:p>
        </p:txBody>
      </p:sp>
      <p:sp>
        <p:nvSpPr>
          <p:cNvPr id="35" name="Oval 34">
            <a:extLst>
              <a:ext uri="{FF2B5EF4-FFF2-40B4-BE49-F238E27FC236}">
                <a16:creationId xmlns:a16="http://schemas.microsoft.com/office/drawing/2014/main" id="{27505A51-45E3-9C60-EEF1-37AD2E42F6B0}"/>
              </a:ext>
            </a:extLst>
          </p:cNvPr>
          <p:cNvSpPr/>
          <p:nvPr/>
        </p:nvSpPr>
        <p:spPr>
          <a:xfrm>
            <a:off x="4164319" y="4474616"/>
            <a:ext cx="537531" cy="537531"/>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37" name="Oval 36">
            <a:extLst>
              <a:ext uri="{FF2B5EF4-FFF2-40B4-BE49-F238E27FC236}">
                <a16:creationId xmlns:a16="http://schemas.microsoft.com/office/drawing/2014/main" id="{6671659B-0333-C580-3B8C-4F6BAF1D9AAF}"/>
              </a:ext>
            </a:extLst>
          </p:cNvPr>
          <p:cNvSpPr/>
          <p:nvPr/>
        </p:nvSpPr>
        <p:spPr>
          <a:xfrm>
            <a:off x="7058267" y="4470185"/>
            <a:ext cx="537531" cy="537531"/>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38" name="TextBox 37">
            <a:extLst>
              <a:ext uri="{FF2B5EF4-FFF2-40B4-BE49-F238E27FC236}">
                <a16:creationId xmlns:a16="http://schemas.microsoft.com/office/drawing/2014/main" id="{D164D7CE-1ED3-A497-5367-22146A40AD11}"/>
              </a:ext>
            </a:extLst>
          </p:cNvPr>
          <p:cNvSpPr txBox="1"/>
          <p:nvPr/>
        </p:nvSpPr>
        <p:spPr>
          <a:xfrm>
            <a:off x="7621382" y="4328418"/>
            <a:ext cx="2401916" cy="830997"/>
          </a:xfrm>
          <a:prstGeom prst="rect">
            <a:avLst/>
          </a:prstGeom>
          <a:noFill/>
        </p:spPr>
        <p:txBody>
          <a:bodyPr wrap="square" lIns="91440" tIns="45720" rIns="91440" bIns="45720" anchor="t">
            <a:spAutoFit/>
          </a:bodyPr>
          <a:lstStyle/>
          <a:p>
            <a:r>
              <a:rPr lang="en-US" sz="2400"/>
              <a:t>Professional communication</a:t>
            </a:r>
            <a:endParaRPr lang="en-US" sz="2000"/>
          </a:p>
        </p:txBody>
      </p:sp>
      <p:sp>
        <p:nvSpPr>
          <p:cNvPr id="39" name="TextBox 38">
            <a:extLst>
              <a:ext uri="{FF2B5EF4-FFF2-40B4-BE49-F238E27FC236}">
                <a16:creationId xmlns:a16="http://schemas.microsoft.com/office/drawing/2014/main" id="{1C0F9F70-E489-4A01-451B-9F8123A5A7E0}"/>
              </a:ext>
            </a:extLst>
          </p:cNvPr>
          <p:cNvSpPr txBox="1"/>
          <p:nvPr/>
        </p:nvSpPr>
        <p:spPr>
          <a:xfrm>
            <a:off x="5078761" y="1585151"/>
            <a:ext cx="1635729" cy="461665"/>
          </a:xfrm>
          <a:prstGeom prst="rect">
            <a:avLst/>
          </a:prstGeom>
          <a:noFill/>
        </p:spPr>
        <p:txBody>
          <a:bodyPr wrap="square" lIns="91440" tIns="45720" rIns="91440" bIns="45720" anchor="t">
            <a:spAutoFit/>
          </a:bodyPr>
          <a:lstStyle/>
          <a:p>
            <a:pPr algn="r"/>
            <a:r>
              <a:rPr lang="en-US" sz="2400"/>
              <a:t>Teamwork</a:t>
            </a:r>
            <a:endParaRPr lang="en-US" sz="2400">
              <a:cs typeface="Segoe UI"/>
            </a:endParaRPr>
          </a:p>
        </p:txBody>
      </p:sp>
      <p:sp>
        <p:nvSpPr>
          <p:cNvPr id="40" name="TextBox 39">
            <a:extLst>
              <a:ext uri="{FF2B5EF4-FFF2-40B4-BE49-F238E27FC236}">
                <a16:creationId xmlns:a16="http://schemas.microsoft.com/office/drawing/2014/main" id="{EF416FA3-E3B9-6954-33D4-7CCAA76FB957}"/>
              </a:ext>
            </a:extLst>
          </p:cNvPr>
          <p:cNvSpPr txBox="1"/>
          <p:nvPr/>
        </p:nvSpPr>
        <p:spPr>
          <a:xfrm>
            <a:off x="2197507" y="4510058"/>
            <a:ext cx="1963643" cy="461665"/>
          </a:xfrm>
          <a:prstGeom prst="rect">
            <a:avLst/>
          </a:prstGeom>
          <a:noFill/>
        </p:spPr>
        <p:txBody>
          <a:bodyPr wrap="square" lIns="91440" tIns="45720" rIns="91440" bIns="45720" anchor="t">
            <a:spAutoFit/>
          </a:bodyPr>
          <a:lstStyle/>
          <a:p>
            <a:pPr lvl="0" algn="r"/>
            <a:r>
              <a:rPr lang="en-US" sz="2400"/>
              <a:t>Diversity</a:t>
            </a:r>
            <a:endParaRPr lang="en-US" sz="2000"/>
          </a:p>
        </p:txBody>
      </p:sp>
      <p:sp>
        <p:nvSpPr>
          <p:cNvPr id="41" name="Oval 40">
            <a:extLst>
              <a:ext uri="{FF2B5EF4-FFF2-40B4-BE49-F238E27FC236}">
                <a16:creationId xmlns:a16="http://schemas.microsoft.com/office/drawing/2014/main" id="{9868487C-6EB5-91AE-18A8-8F19E5FF92FC}"/>
              </a:ext>
            </a:extLst>
          </p:cNvPr>
          <p:cNvSpPr/>
          <p:nvPr/>
        </p:nvSpPr>
        <p:spPr>
          <a:xfrm>
            <a:off x="5704321" y="2048978"/>
            <a:ext cx="537531" cy="537531"/>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13630151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a:cs typeface="Segoe UI"/>
              </a:rPr>
              <a:t>Practicing empathy</a:t>
            </a:r>
            <a:endParaRPr lang="en-US"/>
          </a:p>
        </p:txBody>
      </p:sp>
      <p:sp>
        <p:nvSpPr>
          <p:cNvPr id="20" name="TextBox 19">
            <a:extLst>
              <a:ext uri="{FF2B5EF4-FFF2-40B4-BE49-F238E27FC236}">
                <a16:creationId xmlns:a16="http://schemas.microsoft.com/office/drawing/2014/main" id="{1C4F93EE-F324-E556-E4DE-59758CB180FF}"/>
              </a:ext>
            </a:extLst>
          </p:cNvPr>
          <p:cNvSpPr txBox="1"/>
          <p:nvPr/>
        </p:nvSpPr>
        <p:spPr>
          <a:xfrm>
            <a:off x="585257" y="1446760"/>
            <a:ext cx="9951191" cy="4949047"/>
          </a:xfrm>
          <a:prstGeom prst="rect">
            <a:avLst/>
          </a:prstGeom>
          <a:noFill/>
        </p:spPr>
        <p:txBody>
          <a:bodyPr wrap="square" lIns="0" tIns="0" rIns="0" bIns="0" rtlCol="0" anchor="t">
            <a:spAutoFit/>
          </a:bodyPr>
          <a:lstStyle/>
          <a:p>
            <a:pPr marL="285750" indent="-285750">
              <a:spcBef>
                <a:spcPct val="20000"/>
              </a:spcBef>
              <a:buFont typeface="Arial"/>
              <a:buChar char="•"/>
            </a:pPr>
            <a:r>
              <a:rPr lang="en-US" sz="2400" b="1">
                <a:ea typeface="+mn-lt"/>
                <a:cs typeface="+mn-lt"/>
              </a:rPr>
              <a:t>Skill sets of emotional intelligence</a:t>
            </a:r>
          </a:p>
          <a:p>
            <a:pPr marL="742315" lvl="1" indent="-285750">
              <a:spcBef>
                <a:spcPct val="20000"/>
              </a:spcBef>
              <a:buFont typeface="Arial"/>
              <a:buChar char="•"/>
            </a:pPr>
            <a:r>
              <a:rPr lang="en-US" sz="2400">
                <a:ea typeface="+mn-lt"/>
                <a:cs typeface="+mn-lt"/>
              </a:rPr>
              <a:t>Self-awareness</a:t>
            </a:r>
          </a:p>
          <a:p>
            <a:pPr marL="742315" lvl="1" indent="-285750">
              <a:spcBef>
                <a:spcPct val="20000"/>
              </a:spcBef>
              <a:buFont typeface="Arial"/>
              <a:buChar char="•"/>
            </a:pPr>
            <a:r>
              <a:rPr lang="en-US" sz="2400">
                <a:ea typeface="+mn-lt"/>
                <a:cs typeface="+mn-lt"/>
              </a:rPr>
              <a:t>Self-control</a:t>
            </a:r>
          </a:p>
          <a:p>
            <a:pPr marL="742315" lvl="1" indent="-285750">
              <a:spcBef>
                <a:spcPct val="20000"/>
              </a:spcBef>
              <a:buFont typeface="Arial"/>
              <a:buChar char="•"/>
            </a:pPr>
            <a:r>
              <a:rPr lang="en-US" sz="2400">
                <a:ea typeface="+mn-lt"/>
                <a:cs typeface="+mn-lt"/>
              </a:rPr>
              <a:t>Motivation </a:t>
            </a:r>
          </a:p>
          <a:p>
            <a:pPr marL="742315" lvl="1" indent="-285750">
              <a:spcBef>
                <a:spcPct val="20000"/>
              </a:spcBef>
              <a:buFont typeface="Arial"/>
              <a:buChar char="•"/>
            </a:pPr>
            <a:r>
              <a:rPr lang="en-US" sz="2400">
                <a:ea typeface="+mn-lt"/>
                <a:cs typeface="+mn-lt"/>
              </a:rPr>
              <a:t>Interpersonal skills</a:t>
            </a:r>
          </a:p>
          <a:p>
            <a:pPr marL="742315" lvl="1" indent="-285750">
              <a:spcBef>
                <a:spcPct val="20000"/>
              </a:spcBef>
              <a:buFont typeface="Arial"/>
              <a:buChar char="•"/>
            </a:pPr>
            <a:r>
              <a:rPr lang="en-US" sz="2400">
                <a:ea typeface="+mn-lt"/>
                <a:cs typeface="+mn-lt"/>
              </a:rPr>
              <a:t>Empathy</a:t>
            </a:r>
          </a:p>
          <a:p>
            <a:pPr marL="285132" indent="-285750">
              <a:spcBef>
                <a:spcPct val="20000"/>
              </a:spcBef>
              <a:buFont typeface="Arial"/>
              <a:buChar char="•"/>
            </a:pPr>
            <a:r>
              <a:rPr lang="en-US" sz="2400">
                <a:cs typeface="Segoe UI"/>
              </a:rPr>
              <a:t>Emotional intelligence is "self-mastered“. </a:t>
            </a:r>
            <a:r>
              <a:rPr lang="en-US" sz="2400" b="1">
                <a:cs typeface="Segoe UI"/>
              </a:rPr>
              <a:t>Empathy can be practiced. </a:t>
            </a:r>
          </a:p>
          <a:p>
            <a:pPr marL="285132" indent="-285750">
              <a:spcBef>
                <a:spcPct val="20000"/>
              </a:spcBef>
              <a:buFont typeface="Arial"/>
              <a:buChar char="•"/>
            </a:pPr>
            <a:r>
              <a:rPr lang="en-US" sz="2400">
                <a:cs typeface="Segoe UI"/>
              </a:rPr>
              <a:t>Adult learners learn best when :</a:t>
            </a:r>
          </a:p>
          <a:p>
            <a:pPr marL="800083" lvl="1" indent="-342900">
              <a:buFont typeface="Arial" panose="020B0604020202020204" pitchFamily="34" charset="0"/>
              <a:buChar char="•"/>
            </a:pPr>
            <a:r>
              <a:rPr lang="en-US" sz="2400">
                <a:cs typeface="Segoe UI"/>
              </a:rPr>
              <a:t>They set their own goals and have self-direction. </a:t>
            </a:r>
          </a:p>
          <a:p>
            <a:pPr marL="800083" lvl="1" indent="-342900">
              <a:buFont typeface="Arial" panose="020B0604020202020204" pitchFamily="34" charset="0"/>
              <a:buChar char="•"/>
            </a:pPr>
            <a:r>
              <a:rPr lang="en-US" sz="2400">
                <a:cs typeface="Segoe UI"/>
              </a:rPr>
              <a:t>Enjoy the learning </a:t>
            </a:r>
          </a:p>
          <a:p>
            <a:pPr marL="800083" lvl="1" indent="-342900">
              <a:buFont typeface="Arial" panose="020B0604020202020204" pitchFamily="34" charset="0"/>
              <a:buChar char="•"/>
            </a:pPr>
            <a:r>
              <a:rPr lang="en-US" sz="2400">
                <a:cs typeface="Segoe UI"/>
              </a:rPr>
              <a:t>Are problem solving</a:t>
            </a:r>
          </a:p>
          <a:p>
            <a:pPr marL="800083" lvl="1" indent="-342900">
              <a:buFont typeface="Arial" panose="020B0604020202020204" pitchFamily="34" charset="0"/>
              <a:buChar char="•"/>
            </a:pPr>
            <a:r>
              <a:rPr lang="en-US" sz="2400">
                <a:cs typeface="Segoe UI"/>
              </a:rPr>
              <a:t>See the training as applicable.</a:t>
            </a:r>
            <a:endParaRPr lang="en-US" sz="2400">
              <a:ea typeface="+mn-lt"/>
              <a:cs typeface="+mn-lt"/>
            </a:endParaRPr>
          </a:p>
        </p:txBody>
      </p:sp>
    </p:spTree>
    <p:extLst>
      <p:ext uri="{BB962C8B-B14F-4D97-AF65-F5344CB8AC3E}">
        <p14:creationId xmlns:p14="http://schemas.microsoft.com/office/powerpoint/2010/main" val="3148443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a:xfrm>
            <a:off x="588263" y="457200"/>
            <a:ext cx="11018520" cy="553998"/>
          </a:xfrm>
        </p:spPr>
        <p:txBody>
          <a:bodyPr/>
          <a:lstStyle/>
          <a:p>
            <a:r>
              <a:rPr lang="en-US">
                <a:cs typeface="Segoe UI"/>
              </a:rPr>
              <a:t>Practicing empathy through TTRPGs</a:t>
            </a:r>
            <a:endParaRPr lang="en-US"/>
          </a:p>
        </p:txBody>
      </p:sp>
      <p:sp>
        <p:nvSpPr>
          <p:cNvPr id="20" name="TextBox 19">
            <a:extLst>
              <a:ext uri="{FF2B5EF4-FFF2-40B4-BE49-F238E27FC236}">
                <a16:creationId xmlns:a16="http://schemas.microsoft.com/office/drawing/2014/main" id="{1C4F93EE-F324-E556-E4DE-59758CB180FF}"/>
              </a:ext>
            </a:extLst>
          </p:cNvPr>
          <p:cNvSpPr txBox="1"/>
          <p:nvPr/>
        </p:nvSpPr>
        <p:spPr>
          <a:xfrm>
            <a:off x="585257" y="1446760"/>
            <a:ext cx="9951191" cy="338554"/>
          </a:xfrm>
          <a:prstGeom prst="rect">
            <a:avLst/>
          </a:prstGeom>
          <a:noFill/>
        </p:spPr>
        <p:txBody>
          <a:bodyPr wrap="square" lIns="0" tIns="0" rIns="0" bIns="0" rtlCol="0" anchor="t">
            <a:spAutoFit/>
          </a:bodyPr>
          <a:lstStyle/>
          <a:p>
            <a:pPr marL="285750" indent="-285750">
              <a:spcBef>
                <a:spcPct val="20000"/>
              </a:spcBef>
              <a:buFont typeface="Arial"/>
              <a:buChar char="•"/>
            </a:pPr>
            <a:endParaRPr lang="en-US" sz="2200">
              <a:latin typeface="Segoe UI"/>
              <a:ea typeface="+mn-lt"/>
              <a:cs typeface="Segoe UI"/>
            </a:endParaRPr>
          </a:p>
        </p:txBody>
      </p:sp>
      <p:sp>
        <p:nvSpPr>
          <p:cNvPr id="6" name="TextBox 5">
            <a:extLst>
              <a:ext uri="{FF2B5EF4-FFF2-40B4-BE49-F238E27FC236}">
                <a16:creationId xmlns:a16="http://schemas.microsoft.com/office/drawing/2014/main" id="{270F6944-A867-B22A-D9FD-F504C18CDB8D}"/>
              </a:ext>
            </a:extLst>
          </p:cNvPr>
          <p:cNvSpPr txBox="1"/>
          <p:nvPr/>
        </p:nvSpPr>
        <p:spPr>
          <a:xfrm>
            <a:off x="585257" y="1446760"/>
            <a:ext cx="9951191" cy="5244513"/>
          </a:xfrm>
          <a:prstGeom prst="rect">
            <a:avLst/>
          </a:prstGeom>
          <a:noFill/>
        </p:spPr>
        <p:txBody>
          <a:bodyPr wrap="square" lIns="0" tIns="0" rIns="0" bIns="0" rtlCol="0" anchor="t">
            <a:spAutoFit/>
          </a:bodyPr>
          <a:lstStyle/>
          <a:p>
            <a:pPr>
              <a:spcBef>
                <a:spcPct val="20000"/>
              </a:spcBef>
            </a:pPr>
            <a:r>
              <a:rPr lang="en-US" sz="2400" b="1">
                <a:latin typeface="Segoe UI Light"/>
                <a:ea typeface="+mn-lt"/>
                <a:cs typeface="+mn-lt"/>
              </a:rPr>
              <a:t>Adult learners learn best when:</a:t>
            </a:r>
            <a:endParaRPr lang="en-US" sz="2400">
              <a:latin typeface="Segoe UI Light"/>
              <a:ea typeface="+mn-lt"/>
              <a:cs typeface="+mn-lt"/>
            </a:endParaRPr>
          </a:p>
          <a:p>
            <a:pPr marL="342900" indent="-342900">
              <a:spcBef>
                <a:spcPct val="20000"/>
              </a:spcBef>
              <a:buFont typeface="Arial"/>
              <a:buChar char="•"/>
            </a:pPr>
            <a:r>
              <a:rPr lang="en-US" sz="2400" b="1">
                <a:latin typeface="Segoe UI Light"/>
                <a:cs typeface="Segoe UI"/>
              </a:rPr>
              <a:t>Setting personal goals</a:t>
            </a:r>
          </a:p>
          <a:p>
            <a:pPr marL="799465" lvl="1" indent="-342900">
              <a:spcBef>
                <a:spcPct val="20000"/>
              </a:spcBef>
              <a:buFont typeface="Arial"/>
              <a:buChar char="•"/>
            </a:pPr>
            <a:r>
              <a:rPr lang="en-US" sz="2400">
                <a:latin typeface="Segoe UI Light"/>
                <a:cs typeface="Segoe UI"/>
              </a:rPr>
              <a:t>Quests, campaigns, and adventures</a:t>
            </a:r>
            <a:endParaRPr lang="en-US" sz="2400" b="1">
              <a:latin typeface="Segoe UI Light"/>
              <a:cs typeface="Segoe UI"/>
            </a:endParaRPr>
          </a:p>
          <a:p>
            <a:pPr marL="342900" indent="-342900">
              <a:spcBef>
                <a:spcPct val="20000"/>
              </a:spcBef>
              <a:buFont typeface="Arial"/>
              <a:buChar char="•"/>
            </a:pPr>
            <a:r>
              <a:rPr lang="en-US" sz="2400" b="1">
                <a:latin typeface="Segoe UI Light"/>
                <a:cs typeface="Segoe UI"/>
              </a:rPr>
              <a:t>Having self-direction</a:t>
            </a:r>
            <a:endParaRPr lang="en-US" sz="2400">
              <a:latin typeface="Segoe UI Light"/>
              <a:cs typeface="Segoe UI"/>
            </a:endParaRPr>
          </a:p>
          <a:p>
            <a:pPr marL="799465" lvl="1" indent="-342900">
              <a:spcBef>
                <a:spcPct val="20000"/>
              </a:spcBef>
              <a:buFont typeface="Arial"/>
              <a:buChar char="•"/>
            </a:pPr>
            <a:r>
              <a:rPr lang="en-US" sz="2400">
                <a:latin typeface="Segoe UI Light"/>
                <a:cs typeface="Segoe UI"/>
              </a:rPr>
              <a:t>Open-world exploration</a:t>
            </a:r>
          </a:p>
          <a:p>
            <a:pPr marL="342900" indent="-342900">
              <a:spcBef>
                <a:spcPct val="20000"/>
              </a:spcBef>
              <a:buFont typeface="Arial"/>
              <a:buChar char="•"/>
            </a:pPr>
            <a:r>
              <a:rPr lang="en-US" sz="2400" b="1">
                <a:latin typeface="Segoe UI Light"/>
                <a:cs typeface="Segoe UI"/>
              </a:rPr>
              <a:t>Enjoy the learning</a:t>
            </a:r>
          </a:p>
          <a:p>
            <a:pPr marL="799465" lvl="1" indent="-342900">
              <a:spcBef>
                <a:spcPct val="20000"/>
              </a:spcBef>
              <a:buFont typeface="Arial"/>
              <a:buChar char="•"/>
            </a:pPr>
            <a:r>
              <a:rPr lang="en-US" sz="2400">
                <a:latin typeface="Segoe UI Light"/>
                <a:cs typeface="Segoe UI"/>
              </a:rPr>
              <a:t>A fun time playing!</a:t>
            </a:r>
          </a:p>
          <a:p>
            <a:pPr marL="342900" indent="-342900">
              <a:spcBef>
                <a:spcPct val="20000"/>
              </a:spcBef>
              <a:buFont typeface="Arial"/>
              <a:buChar char="•"/>
            </a:pPr>
            <a:r>
              <a:rPr lang="en-US" sz="2400" b="1">
                <a:latin typeface="Segoe UI Light"/>
                <a:cs typeface="Segoe UI"/>
              </a:rPr>
              <a:t>Problem solving</a:t>
            </a:r>
          </a:p>
          <a:p>
            <a:pPr marL="799465" lvl="1" indent="-342900">
              <a:spcBef>
                <a:spcPct val="20000"/>
              </a:spcBef>
              <a:buFont typeface="Arial"/>
              <a:buChar char="•"/>
            </a:pPr>
            <a:r>
              <a:rPr lang="en-US" sz="2400">
                <a:latin typeface="Segoe UI Light"/>
                <a:cs typeface="Segoe UI"/>
              </a:rPr>
              <a:t>Literally puzzles, or combat, or other situations to navigate </a:t>
            </a:r>
          </a:p>
          <a:p>
            <a:pPr marL="342900" indent="-342900">
              <a:spcBef>
                <a:spcPct val="20000"/>
              </a:spcBef>
              <a:buFont typeface="Arial"/>
              <a:buChar char="•"/>
            </a:pPr>
            <a:r>
              <a:rPr lang="en-US" sz="2400" b="1">
                <a:latin typeface="Segoe UI Light"/>
                <a:cs typeface="Segoe UI"/>
              </a:rPr>
              <a:t>Understanding how training is applicable</a:t>
            </a:r>
          </a:p>
          <a:p>
            <a:pPr marL="799465" lvl="1" indent="-342900">
              <a:spcBef>
                <a:spcPct val="20000"/>
              </a:spcBef>
              <a:buFont typeface="Arial"/>
              <a:buChar char="•"/>
            </a:pPr>
            <a:r>
              <a:rPr lang="en-US" sz="2400">
                <a:latin typeface="Segoe UI Light"/>
                <a:cs typeface="Segoe UI"/>
              </a:rPr>
              <a:t>Playing with </a:t>
            </a:r>
            <a:r>
              <a:rPr lang="en-US" sz="2400" i="1">
                <a:latin typeface="Segoe UI Light"/>
                <a:cs typeface="Segoe UI"/>
              </a:rPr>
              <a:t>intention</a:t>
            </a:r>
            <a:endParaRPr lang="en-US" sz="2400">
              <a:latin typeface="Segoe UI Light"/>
              <a:cs typeface="Segoe UI"/>
            </a:endParaRPr>
          </a:p>
          <a:p>
            <a:pPr>
              <a:spcBef>
                <a:spcPct val="20000"/>
              </a:spcBef>
            </a:pPr>
            <a:endParaRPr lang="en-US" sz="2400" b="1">
              <a:latin typeface="Segoe UI Light"/>
              <a:cs typeface="Segoe UI"/>
            </a:endParaRPr>
          </a:p>
        </p:txBody>
      </p:sp>
    </p:spTree>
    <p:extLst>
      <p:ext uri="{BB962C8B-B14F-4D97-AF65-F5344CB8AC3E}">
        <p14:creationId xmlns:p14="http://schemas.microsoft.com/office/powerpoint/2010/main" val="1199920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31A4BE2-2837-493A-ACA6-05A8E5C82D61}"/>
              </a:ext>
            </a:extLst>
          </p:cNvPr>
          <p:cNvSpPr>
            <a:spLocks noGrp="1"/>
          </p:cNvSpPr>
          <p:nvPr>
            <p:ph type="body" sz="quarter" idx="10"/>
          </p:nvPr>
        </p:nvSpPr>
        <p:spPr>
          <a:xfrm>
            <a:off x="436180" y="699247"/>
            <a:ext cx="11212895" cy="4998291"/>
          </a:xfrm>
        </p:spPr>
        <p:txBody>
          <a:bodyPr/>
          <a:lstStyle/>
          <a:p>
            <a:r>
              <a:rPr lang="en-US" sz="4000">
                <a:solidFill>
                  <a:schemeClr val="bg1"/>
                </a:solidFill>
                <a:latin typeface="Segoe UI Light" panose="020B0502040204020203" pitchFamily="34" charset="0"/>
                <a:cs typeface="Segoe UI Light" panose="020B0502040204020203" pitchFamily="34" charset="0"/>
              </a:rPr>
              <a:t>“Learning how people adapt to the world around them means spending time understanding their experience from their perspective.</a:t>
            </a:r>
          </a:p>
          <a:p>
            <a:r>
              <a:rPr lang="en-US" sz="4000">
                <a:solidFill>
                  <a:schemeClr val="bg1"/>
                </a:solidFill>
                <a:latin typeface="Segoe UI Light" panose="020B0502040204020203" pitchFamily="34" charset="0"/>
                <a:cs typeface="Segoe UI Light" panose="020B0502040204020203" pitchFamily="34" charset="0"/>
              </a:rPr>
              <a:t>When done well, we can recognize more than just the barriers people encounter. </a:t>
            </a:r>
            <a:r>
              <a:rPr lang="en-US" sz="4000" b="1">
                <a:solidFill>
                  <a:schemeClr val="bg1"/>
                </a:solidFill>
                <a:latin typeface="Segoe UI Light" panose="020B0502040204020203" pitchFamily="34" charset="0"/>
                <a:cs typeface="Segoe UI Light" panose="020B0502040204020203" pitchFamily="34" charset="0"/>
              </a:rPr>
              <a:t>We also recognize their motivations that all people have in common.”</a:t>
            </a:r>
          </a:p>
          <a:p>
            <a:endParaRPr lang="en-US" sz="3200">
              <a:solidFill>
                <a:srgbClr val="D59DFF"/>
              </a:solidFill>
            </a:endParaRPr>
          </a:p>
          <a:p>
            <a:r>
              <a:rPr lang="en-US" sz="3200">
                <a:solidFill>
                  <a:srgbClr val="D59DFF"/>
                </a:solidFill>
              </a:rPr>
              <a:t>Microsoft Design Inclusive toolkit</a:t>
            </a:r>
            <a:endParaRPr lang="en-US" sz="3200">
              <a:solidFill>
                <a:schemeClr val="bg1"/>
              </a:solidFill>
            </a:endParaRPr>
          </a:p>
        </p:txBody>
      </p:sp>
    </p:spTree>
    <p:extLst>
      <p:ext uri="{BB962C8B-B14F-4D97-AF65-F5344CB8AC3E}">
        <p14:creationId xmlns:p14="http://schemas.microsoft.com/office/powerpoint/2010/main" val="2653125690"/>
      </p:ext>
    </p:extLst>
  </p:cSld>
  <p:clrMapOvr>
    <a:masterClrMapping/>
  </p:clrMapOvr>
  <p:transition>
    <p:fade/>
  </p:transition>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atya Natella conjuring a phoenix">
            <a:extLst>
              <a:ext uri="{FF2B5EF4-FFF2-40B4-BE49-F238E27FC236}">
                <a16:creationId xmlns:a16="http://schemas.microsoft.com/office/drawing/2014/main" id="{1E2D54F1-80B3-4C23-8286-56E7F695FB86}"/>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7738" y="13801"/>
            <a:ext cx="10904262" cy="6156007"/>
          </a:xfrm>
          <a:prstGeom prst="rect">
            <a:avLst/>
          </a:prstGeom>
        </p:spPr>
      </p:pic>
      <p:pic>
        <p:nvPicPr>
          <p:cNvPr id="2" name="Picture 2">
            <a:extLst>
              <a:ext uri="{FF2B5EF4-FFF2-40B4-BE49-F238E27FC236}">
                <a16:creationId xmlns:a16="http://schemas.microsoft.com/office/drawing/2014/main" id="{AB3C7A02-C903-927C-35E1-6F8415E8226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17" y="3851353"/>
            <a:ext cx="2743200" cy="2324100"/>
          </a:xfrm>
          <a:prstGeom prst="rect">
            <a:avLst/>
          </a:prstGeom>
        </p:spPr>
      </p:pic>
      <p:sp>
        <p:nvSpPr>
          <p:cNvPr id="5" name="Title 1">
            <a:extLst>
              <a:ext uri="{FF2B5EF4-FFF2-40B4-BE49-F238E27FC236}">
                <a16:creationId xmlns:a16="http://schemas.microsoft.com/office/drawing/2014/main" id="{5EBEFF07-B4E8-49FF-9C4A-E97DAD2179F9}"/>
              </a:ext>
            </a:extLst>
          </p:cNvPr>
          <p:cNvSpPr txBox="1">
            <a:spLocks noGrp="1"/>
          </p:cNvSpPr>
          <p:nvPr>
            <p:ph type="title" idx="4294967295"/>
          </p:nvPr>
        </p:nvSpPr>
        <p:spPr>
          <a:xfrm>
            <a:off x="666165" y="734799"/>
            <a:ext cx="4158362"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D59DFF"/>
                </a:solidFill>
                <a:effectLst/>
                <a:uLnTx/>
                <a:uFillTx/>
                <a:latin typeface="+mj-lt"/>
                <a:ea typeface="+mn-ea"/>
                <a:cs typeface="Segoe UI" pitchFamily="34" charset="0"/>
              </a:rPr>
              <a:t>Q&amp;A</a:t>
            </a:r>
          </a:p>
        </p:txBody>
      </p:sp>
      <p:sp>
        <p:nvSpPr>
          <p:cNvPr id="4" name="Rectangle 3">
            <a:extLst>
              <a:ext uri="{FF2B5EF4-FFF2-40B4-BE49-F238E27FC236}">
                <a16:creationId xmlns:a16="http://schemas.microsoft.com/office/drawing/2014/main" id="{BCD2D67B-A89A-8B3F-27C2-B7A2F3CE3D8E}"/>
              </a:ext>
            </a:extLst>
          </p:cNvPr>
          <p:cNvSpPr/>
          <p:nvPr/>
        </p:nvSpPr>
        <p:spPr bwMode="auto">
          <a:xfrm>
            <a:off x="-375557" y="6155870"/>
            <a:ext cx="12670970" cy="9143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itle 1">
            <a:extLst>
              <a:ext uri="{FF2B5EF4-FFF2-40B4-BE49-F238E27FC236}">
                <a16:creationId xmlns:a16="http://schemas.microsoft.com/office/drawing/2014/main" id="{CF12E467-4E0D-17FC-40D0-12CD2239C3F3}"/>
              </a:ext>
            </a:extLst>
          </p:cNvPr>
          <p:cNvSpPr txBox="1">
            <a:spLocks/>
          </p:cNvSpPr>
          <p:nvPr/>
        </p:nvSpPr>
        <p:spPr>
          <a:xfrm>
            <a:off x="1974" y="6280366"/>
            <a:ext cx="12156983" cy="276999"/>
          </a:xfrm>
          <a:prstGeom prst="rect">
            <a:avLst/>
          </a:prstGeom>
        </p:spPr>
        <p:txBody>
          <a:bodyPr vert="horz" wrap="square" lIns="0" tIns="0" rIns="0" bIns="0" rtlCol="0" anchor="ctr">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800">
                <a:solidFill>
                  <a:srgbClr val="3B2E58"/>
                </a:solidFill>
                <a:latin typeface="Segoe UI"/>
                <a:cs typeface="Segoe UI"/>
              </a:rPr>
              <a:t> Teamwork | Professional Communication | Diversity | Design Thinking | </a:t>
            </a:r>
            <a:r>
              <a:rPr lang="en-US" sz="1800" b="1">
                <a:solidFill>
                  <a:srgbClr val="FFFFFF"/>
                </a:solidFill>
                <a:latin typeface="Segoe UI"/>
                <a:cs typeface="Segoe UI"/>
              </a:rPr>
              <a:t>Q&amp;A</a:t>
            </a:r>
          </a:p>
        </p:txBody>
      </p:sp>
      <p:sp>
        <p:nvSpPr>
          <p:cNvPr id="15" name="Title 3">
            <a:extLst>
              <a:ext uri="{FF2B5EF4-FFF2-40B4-BE49-F238E27FC236}">
                <a16:creationId xmlns:a16="http://schemas.microsoft.com/office/drawing/2014/main" id="{F7B73B98-AD8D-77A5-D015-14D8896164D2}"/>
              </a:ext>
            </a:extLst>
          </p:cNvPr>
          <p:cNvSpPr txBox="1">
            <a:spLocks/>
          </p:cNvSpPr>
          <p:nvPr/>
        </p:nvSpPr>
        <p:spPr>
          <a:xfrm>
            <a:off x="0" y="1288797"/>
            <a:ext cx="5483046" cy="2749117"/>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endParaRPr lang="en-US"/>
          </a:p>
        </p:txBody>
      </p:sp>
    </p:spTree>
    <p:extLst>
      <p:ext uri="{BB962C8B-B14F-4D97-AF65-F5344CB8AC3E}">
        <p14:creationId xmlns:p14="http://schemas.microsoft.com/office/powerpoint/2010/main" val="2553985923"/>
      </p:ext>
    </p:extLst>
  </p:cSld>
  <p:clrMapOvr>
    <a:masterClrMapping/>
  </p:clrMapOvr>
  <p:transition>
    <p:fade/>
  </p:transition>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BEFF07-B4E8-49FF-9C4A-E97DAD2179F9}"/>
              </a:ext>
            </a:extLst>
          </p:cNvPr>
          <p:cNvSpPr txBox="1">
            <a:spLocks noGrp="1"/>
          </p:cNvSpPr>
          <p:nvPr>
            <p:ph type="title" idx="4294967295"/>
          </p:nvPr>
        </p:nvSpPr>
        <p:spPr>
          <a:xfrm>
            <a:off x="588263" y="878561"/>
            <a:ext cx="4158362"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D59DFF"/>
                </a:solidFill>
                <a:effectLst/>
                <a:uLnTx/>
                <a:uFillTx/>
                <a:latin typeface="+mj-lt"/>
                <a:ea typeface="+mn-ea"/>
                <a:cs typeface="Segoe UI" pitchFamily="34" charset="0"/>
              </a:rPr>
              <a:t>Agenda</a:t>
            </a:r>
          </a:p>
        </p:txBody>
      </p:sp>
      <p:sp>
        <p:nvSpPr>
          <p:cNvPr id="6" name="Text Placeholder 2">
            <a:extLst>
              <a:ext uri="{FF2B5EF4-FFF2-40B4-BE49-F238E27FC236}">
                <a16:creationId xmlns:a16="http://schemas.microsoft.com/office/drawing/2014/main" id="{FF17E45F-6134-46F7-96E8-E702F782C832}"/>
              </a:ext>
            </a:extLst>
          </p:cNvPr>
          <p:cNvSpPr txBox="1">
            <a:spLocks/>
          </p:cNvSpPr>
          <p:nvPr/>
        </p:nvSpPr>
        <p:spPr>
          <a:xfrm>
            <a:off x="584200" y="1843899"/>
            <a:ext cx="4737608" cy="4135539"/>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400">
                <a:cs typeface="Segoe UI"/>
              </a:rPr>
              <a:t>Teamwork</a:t>
            </a:r>
            <a:endParaRPr lang="en-US"/>
          </a:p>
          <a:p>
            <a:pPr marL="457200" indent="-457200">
              <a:buFont typeface="Arial" panose="020B0604020202020204" pitchFamily="34" charset="0"/>
              <a:buChar char="•"/>
            </a:pPr>
            <a:r>
              <a:rPr lang="en-US" sz="2400">
                <a:cs typeface="Segoe UI"/>
              </a:rPr>
              <a:t>Professional Communiation </a:t>
            </a:r>
          </a:p>
          <a:p>
            <a:pPr marL="457200" indent="-457200">
              <a:buFont typeface="Arial" panose="020B0604020202020204" pitchFamily="34" charset="0"/>
              <a:buChar char="•"/>
            </a:pPr>
            <a:r>
              <a:rPr lang="en-US" sz="2400">
                <a:cs typeface="Segoe UI"/>
              </a:rPr>
              <a:t>Diversity</a:t>
            </a:r>
            <a:endParaRPr lang="en-US"/>
          </a:p>
          <a:p>
            <a:pPr marL="457200" indent="-457200">
              <a:buFont typeface="Arial" panose="020B0604020202020204" pitchFamily="34" charset="0"/>
              <a:buChar char="•"/>
            </a:pPr>
            <a:r>
              <a:rPr lang="en-US" sz="2400">
                <a:cs typeface="Segoe UI"/>
              </a:rPr>
              <a:t>Design Thinking</a:t>
            </a:r>
          </a:p>
          <a:p>
            <a:pPr marL="457200" indent="-457200">
              <a:buFont typeface="Arial" panose="020B0604020202020204" pitchFamily="34" charset="0"/>
              <a:buChar char="•"/>
            </a:pPr>
            <a:r>
              <a:rPr lang="en-US" sz="2400">
                <a:cs typeface="Segoe UI"/>
              </a:rPr>
              <a:t>Q&amp;A</a:t>
            </a:r>
          </a:p>
        </p:txBody>
      </p:sp>
      <p:pic>
        <p:nvPicPr>
          <p:cNvPr id="7" name="Picture Placeholder 5" descr="The Dungeon Master from the 1980s Dungeons and Dragon cartoon, but humorously, with Satya's face.">
            <a:extLst>
              <a:ext uri="{FF2B5EF4-FFF2-40B4-BE49-F238E27FC236}">
                <a16:creationId xmlns:a16="http://schemas.microsoft.com/office/drawing/2014/main" id="{425401B5-6BB8-4B29-90A0-2C422DFCB25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26063" y="0"/>
            <a:ext cx="6865937" cy="6858000"/>
          </a:xfrm>
          <a:prstGeom prst="rect">
            <a:avLst/>
          </a:prstGeom>
        </p:spPr>
      </p:pic>
    </p:spTree>
    <p:extLst>
      <p:ext uri="{BB962C8B-B14F-4D97-AF65-F5344CB8AC3E}">
        <p14:creationId xmlns:p14="http://schemas.microsoft.com/office/powerpoint/2010/main" val="11408583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141721-2F45-4009-8913-563B957D07E0}"/>
              </a:ext>
            </a:extLst>
          </p:cNvPr>
          <p:cNvSpPr>
            <a:spLocks noGrp="1"/>
          </p:cNvSpPr>
          <p:nvPr>
            <p:ph type="title"/>
          </p:nvPr>
        </p:nvSpPr>
        <p:spPr>
          <a:xfrm>
            <a:off x="584199" y="717946"/>
            <a:ext cx="6244303" cy="615553"/>
          </a:xfrm>
        </p:spPr>
        <p:txBody>
          <a:bodyPr/>
          <a:lstStyle/>
          <a:p>
            <a:r>
              <a:rPr lang="en-US" sz="4000">
                <a:solidFill>
                  <a:srgbClr val="D59DFF"/>
                </a:solidFill>
              </a:rPr>
              <a:t>Innovation with Empathy</a:t>
            </a:r>
          </a:p>
        </p:txBody>
      </p:sp>
      <p:sp>
        <p:nvSpPr>
          <p:cNvPr id="9" name="Text Placeholder 8">
            <a:extLst>
              <a:ext uri="{FF2B5EF4-FFF2-40B4-BE49-F238E27FC236}">
                <a16:creationId xmlns:a16="http://schemas.microsoft.com/office/drawing/2014/main" id="{C31A4BE2-2837-493A-ACA6-05A8E5C82D61}"/>
              </a:ext>
            </a:extLst>
          </p:cNvPr>
          <p:cNvSpPr>
            <a:spLocks noGrp="1"/>
          </p:cNvSpPr>
          <p:nvPr>
            <p:ph type="body" sz="quarter" idx="10"/>
          </p:nvPr>
        </p:nvSpPr>
        <p:spPr>
          <a:xfrm>
            <a:off x="584200" y="1531480"/>
            <a:ext cx="5603240" cy="2203680"/>
          </a:xfrm>
        </p:spPr>
        <p:txBody>
          <a:bodyPr/>
          <a:lstStyle/>
          <a:p>
            <a:r>
              <a:rPr lang="en-US" sz="3200">
                <a:solidFill>
                  <a:schemeClr val="bg1"/>
                </a:solidFill>
                <a:latin typeface="Segoe UI Light" panose="020B0502040204020203" pitchFamily="34" charset="0"/>
                <a:cs typeface="Segoe UI Light" panose="020B0502040204020203" pitchFamily="34" charset="0"/>
              </a:rPr>
              <a:t>“Innovation comes from having a deep sense of empathy.” </a:t>
            </a:r>
          </a:p>
          <a:p>
            <a:r>
              <a:rPr lang="en-US" sz="2400">
                <a:solidFill>
                  <a:srgbClr val="D59DFF"/>
                </a:solidFill>
                <a:cs typeface="Segoe UI Semibold" panose="020B0702040204020203" pitchFamily="34" charset="0"/>
              </a:rPr>
              <a:t>Satya Nadella</a:t>
            </a:r>
          </a:p>
          <a:p>
            <a:endParaRPr lang="en-US" sz="2400">
              <a:solidFill>
                <a:schemeClr val="bg1"/>
              </a:solidFill>
              <a:latin typeface="Segoe UI Light" panose="020B0502040204020203" pitchFamily="34" charset="0"/>
              <a:cs typeface="Segoe UI Light" panose="020B0502040204020203" pitchFamily="34" charset="0"/>
            </a:endParaRPr>
          </a:p>
          <a:p>
            <a:endParaRPr lang="en-US" sz="1800">
              <a:solidFill>
                <a:schemeClr val="bg1"/>
              </a:solidFill>
            </a:endParaRPr>
          </a:p>
        </p:txBody>
      </p:sp>
      <p:pic>
        <p:nvPicPr>
          <p:cNvPr id="12" name="Picture Placeholder 11" descr="Satya Nadella with his hand on his chin">
            <a:extLst>
              <a:ext uri="{FF2B5EF4-FFF2-40B4-BE49-F238E27FC236}">
                <a16:creationId xmlns:a16="http://schemas.microsoft.com/office/drawing/2014/main" id="{82ED4F4C-1868-4BDE-B15D-780778C0E843}"/>
              </a:ext>
            </a:extLst>
          </p:cNvPr>
          <p:cNvPicPr>
            <a:picLocks noGrp="1" noChangeAspect="1"/>
          </p:cNvPicPr>
          <p:nvPr>
            <p:ph type="pic" sz="quarter" idx="11"/>
          </p:nvPr>
        </p:nvPicPr>
        <p:blipFill rotWithShape="1">
          <a:blip r:embed="rId3" cstate="email">
            <a:extLst>
              <a:ext uri="{28A0092B-C50C-407E-A947-70E740481C1C}">
                <a14:useLocalDpi xmlns:a14="http://schemas.microsoft.com/office/drawing/2010/main"/>
              </a:ext>
            </a:extLst>
          </a:blip>
          <a:srcRect/>
          <a:stretch/>
        </p:blipFill>
        <p:spPr>
          <a:xfrm>
            <a:off x="7223760" y="0"/>
            <a:ext cx="4968240" cy="6858000"/>
          </a:xfrm>
        </p:spPr>
      </p:pic>
    </p:spTree>
    <p:extLst>
      <p:ext uri="{BB962C8B-B14F-4D97-AF65-F5344CB8AC3E}">
        <p14:creationId xmlns:p14="http://schemas.microsoft.com/office/powerpoint/2010/main" val="14224498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pic>
        <p:nvPicPr>
          <p:cNvPr id="4" name="Picture 3" descr="A still from the Netflix series Stranger Things, showing the four young protagonists playing a tabletop role-playing game in their 1980s basement.&#10;">
            <a:extLst>
              <a:ext uri="{FF2B5EF4-FFF2-40B4-BE49-F238E27FC236}">
                <a16:creationId xmlns:a16="http://schemas.microsoft.com/office/drawing/2014/main" id="{D77DB610-0F59-4124-8D13-6CD112667476}"/>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0400" y="1039998"/>
            <a:ext cx="8089200" cy="4584480"/>
          </a:xfrm>
          <a:prstGeom prst="rect">
            <a:avLst/>
          </a:prstGeom>
        </p:spPr>
      </p:pic>
      <p:grpSp>
        <p:nvGrpSpPr>
          <p:cNvPr id="8" name="Group 7">
            <a:extLst>
              <a:ext uri="{FF2B5EF4-FFF2-40B4-BE49-F238E27FC236}">
                <a16:creationId xmlns:a16="http://schemas.microsoft.com/office/drawing/2014/main" id="{052977F8-1042-483C-80D5-4B4E8DD60028}"/>
              </a:ext>
              <a:ext uri="{C183D7F6-B498-43B3-948B-1728B52AA6E4}">
                <adec:decorative xmlns:adec="http://schemas.microsoft.com/office/drawing/2017/decorative" val="1"/>
              </a:ext>
            </a:extLst>
          </p:cNvPr>
          <p:cNvGrpSpPr/>
          <p:nvPr/>
        </p:nvGrpSpPr>
        <p:grpSpPr>
          <a:xfrm>
            <a:off x="7105200" y="1453800"/>
            <a:ext cx="1809600" cy="2048400"/>
            <a:chOff x="7165200" y="2293800"/>
            <a:chExt cx="1809600" cy="2048400"/>
          </a:xfrm>
        </p:grpSpPr>
        <p:cxnSp>
          <p:nvCxnSpPr>
            <p:cNvPr id="5" name="Straight Arrow Connector 4">
              <a:extLst>
                <a:ext uri="{FF2B5EF4-FFF2-40B4-BE49-F238E27FC236}">
                  <a16:creationId xmlns:a16="http://schemas.microsoft.com/office/drawing/2014/main" id="{16269CBC-3AFC-4A33-8E6A-0E1A6DB2F70B}"/>
                </a:ext>
              </a:extLst>
            </p:cNvPr>
            <p:cNvCxnSpPr/>
            <p:nvPr/>
          </p:nvCxnSpPr>
          <p:spPr>
            <a:xfrm flipH="1">
              <a:off x="7165200" y="2299800"/>
              <a:ext cx="1809600" cy="1424400"/>
            </a:xfrm>
            <a:prstGeom prst="straightConnector1">
              <a:avLst/>
            </a:prstGeom>
            <a:ln w="28575">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B70A7DB-FD57-478D-A357-119D40752A3D}"/>
                </a:ext>
              </a:extLst>
            </p:cNvPr>
            <p:cNvCxnSpPr>
              <a:cxnSpLocks/>
            </p:cNvCxnSpPr>
            <p:nvPr/>
          </p:nvCxnSpPr>
          <p:spPr>
            <a:xfrm flipH="1">
              <a:off x="8185199" y="2341800"/>
              <a:ext cx="777600" cy="1520400"/>
            </a:xfrm>
            <a:prstGeom prst="straightConnector1">
              <a:avLst/>
            </a:prstGeom>
            <a:ln w="28575">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AAAB3A0-85CD-4F20-90F6-9C0724F5E8EF}"/>
                </a:ext>
              </a:extLst>
            </p:cNvPr>
            <p:cNvCxnSpPr>
              <a:cxnSpLocks/>
            </p:cNvCxnSpPr>
            <p:nvPr/>
          </p:nvCxnSpPr>
          <p:spPr>
            <a:xfrm flipH="1">
              <a:off x="7351198" y="2293800"/>
              <a:ext cx="1611600" cy="2048400"/>
            </a:xfrm>
            <a:prstGeom prst="straightConnector1">
              <a:avLst/>
            </a:prstGeom>
            <a:ln w="28575">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D56706C6-3B2F-4D85-A5FC-C09DFCFF877E}"/>
              </a:ext>
              <a:ext uri="{C183D7F6-B498-43B3-948B-1728B52AA6E4}">
                <adec:decorative xmlns:adec="http://schemas.microsoft.com/office/drawing/2017/decorative" val="1"/>
              </a:ext>
            </a:extLst>
          </p:cNvPr>
          <p:cNvCxnSpPr>
            <a:cxnSpLocks/>
          </p:cNvCxnSpPr>
          <p:nvPr/>
        </p:nvCxnSpPr>
        <p:spPr>
          <a:xfrm>
            <a:off x="3550799" y="1849800"/>
            <a:ext cx="1322400" cy="1064400"/>
          </a:xfrm>
          <a:prstGeom prst="straightConnector1">
            <a:avLst/>
          </a:prstGeom>
          <a:ln w="28575">
            <a:solidFill>
              <a:schemeClr val="accent2">
                <a:lumMod val="20000"/>
                <a:lumOff val="8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62005C-925B-4FAC-AAE1-0DE9248D47C7}"/>
              </a:ext>
            </a:extLst>
          </p:cNvPr>
          <p:cNvSpPr>
            <a:spLocks noGrp="1"/>
          </p:cNvSpPr>
          <p:nvPr>
            <p:ph type="title"/>
          </p:nvPr>
        </p:nvSpPr>
        <p:spPr>
          <a:xfrm>
            <a:off x="654251" y="276099"/>
            <a:ext cx="11018520" cy="553998"/>
          </a:xfrm>
        </p:spPr>
        <p:txBody>
          <a:bodyPr/>
          <a:lstStyle/>
          <a:p>
            <a:r>
              <a:rPr lang="en-US">
                <a:solidFill>
                  <a:srgbClr val="D59DFF"/>
                </a:solidFill>
              </a:rPr>
              <a:t>What is a tabletop role-playing game (TTRPG)?</a:t>
            </a:r>
          </a:p>
        </p:txBody>
      </p:sp>
      <p:sp>
        <p:nvSpPr>
          <p:cNvPr id="3" name="TextBox 2">
            <a:extLst>
              <a:ext uri="{FF2B5EF4-FFF2-40B4-BE49-F238E27FC236}">
                <a16:creationId xmlns:a16="http://schemas.microsoft.com/office/drawing/2014/main" id="{45AF06E4-4CC5-ACD2-E726-C0EF4C19A884}"/>
              </a:ext>
            </a:extLst>
          </p:cNvPr>
          <p:cNvSpPr txBox="1"/>
          <p:nvPr/>
        </p:nvSpPr>
        <p:spPr>
          <a:xfrm>
            <a:off x="590151" y="5809538"/>
            <a:ext cx="11007139" cy="307777"/>
          </a:xfrm>
          <a:prstGeom prst="rect">
            <a:avLst/>
          </a:prstGeom>
          <a:noFill/>
        </p:spPr>
        <p:txBody>
          <a:bodyPr wrap="square" lIns="91440" tIns="45720" rIns="91440" bIns="45720" anchor="t">
            <a:spAutoFit/>
          </a:bodyPr>
          <a:lstStyle/>
          <a:p>
            <a:pPr algn="ctr"/>
            <a:r>
              <a:rPr lang="en-US" sz="1400" i="1">
                <a:solidFill>
                  <a:srgbClr val="FFFFFF"/>
                </a:solidFill>
                <a:latin typeface="Open Sans"/>
                <a:ea typeface="Open Sans"/>
                <a:cs typeface="Open Sans"/>
              </a:rPr>
              <a:t>Stranger Things </a:t>
            </a:r>
            <a:r>
              <a:rPr lang="en-US" sz="1400">
                <a:solidFill>
                  <a:srgbClr val="FFFFFF"/>
                </a:solidFill>
                <a:latin typeface="Open Sans"/>
                <a:ea typeface="Open Sans"/>
                <a:cs typeface="Open Sans"/>
              </a:rPr>
              <a:t>(season 1, episode 1)</a:t>
            </a:r>
            <a:endParaRPr lang="en-US"/>
          </a:p>
        </p:txBody>
      </p:sp>
    </p:spTree>
    <p:extLst>
      <p:ext uri="{BB962C8B-B14F-4D97-AF65-F5344CB8AC3E}">
        <p14:creationId xmlns:p14="http://schemas.microsoft.com/office/powerpoint/2010/main" val="3280322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a:t>Roles in a TTRPG</a:t>
            </a:r>
          </a:p>
        </p:txBody>
      </p:sp>
      <p:sp>
        <p:nvSpPr>
          <p:cNvPr id="19" name="TextBox 18">
            <a:extLst>
              <a:ext uri="{FF2B5EF4-FFF2-40B4-BE49-F238E27FC236}">
                <a16:creationId xmlns:a16="http://schemas.microsoft.com/office/drawing/2014/main" id="{0465F5B4-F20C-4841-8DBF-8F134BE149C0}"/>
              </a:ext>
            </a:extLst>
          </p:cNvPr>
          <p:cNvSpPr txBox="1"/>
          <p:nvPr/>
        </p:nvSpPr>
        <p:spPr>
          <a:xfrm>
            <a:off x="584199" y="2017714"/>
            <a:ext cx="5040423" cy="4251324"/>
          </a:xfrm>
          <a:prstGeom prst="rect">
            <a:avLst/>
          </a:prstGeom>
          <a:solidFill>
            <a:schemeClr val="bg2"/>
          </a:solidFill>
        </p:spPr>
        <p:txBody>
          <a:bodyPr wrap="square" lIns="90000" tIns="46800" rIns="90000" bIns="46800" rtlCol="0" anchor="t">
            <a:noAutofit/>
          </a:bodyPr>
          <a:lstStyle/>
          <a:p>
            <a:pPr>
              <a:spcAft>
                <a:spcPts val="600"/>
              </a:spcAft>
            </a:pPr>
            <a:r>
              <a:rPr lang="en-US" sz="2400"/>
              <a:t>One of the</a:t>
            </a:r>
            <a:r>
              <a:rPr lang="en-US" sz="2400" b="1"/>
              <a:t> main characters.</a:t>
            </a:r>
          </a:p>
          <a:p>
            <a:pPr>
              <a:spcAft>
                <a:spcPts val="600"/>
              </a:spcAft>
            </a:pPr>
            <a:r>
              <a:rPr lang="en-US" sz="2400" b="1"/>
              <a:t>Has agency </a:t>
            </a:r>
            <a:r>
              <a:rPr lang="en-US" sz="2400"/>
              <a:t>in a sandbox.</a:t>
            </a:r>
          </a:p>
          <a:p>
            <a:pPr>
              <a:spcAft>
                <a:spcPts val="600"/>
              </a:spcAft>
            </a:pPr>
            <a:r>
              <a:rPr lang="en-US" sz="2400"/>
              <a:t>Doesn’t know </a:t>
            </a:r>
            <a:r>
              <a:rPr lang="en-US" sz="2400" b="1"/>
              <a:t>what’s next.</a:t>
            </a:r>
          </a:p>
          <a:p>
            <a:r>
              <a:rPr lang="en-US" sz="2400"/>
              <a:t>Makes decisions </a:t>
            </a:r>
            <a:r>
              <a:rPr lang="en-US" sz="2400" b="1"/>
              <a:t>“in character” </a:t>
            </a:r>
            <a:r>
              <a:rPr lang="en-US" sz="2400"/>
              <a:t>based on “character knowledge” not player knowledge.</a:t>
            </a:r>
          </a:p>
          <a:p>
            <a:endParaRPr lang="en-US" sz="2400"/>
          </a:p>
          <a:p>
            <a:pPr>
              <a:spcAft>
                <a:spcPts val="600"/>
              </a:spcAft>
            </a:pPr>
            <a:r>
              <a:rPr lang="en-US" sz="2400" b="1"/>
              <a:t>Co-creates </a:t>
            </a:r>
            <a:r>
              <a:rPr lang="en-US" sz="2400"/>
              <a:t>the world and plot.</a:t>
            </a:r>
          </a:p>
          <a:p>
            <a:pPr>
              <a:spcAft>
                <a:spcPts val="600"/>
              </a:spcAft>
            </a:pPr>
            <a:r>
              <a:rPr lang="en-US" sz="2400" b="1"/>
              <a:t>Improvises </a:t>
            </a:r>
            <a:r>
              <a:rPr lang="en-US" sz="2400"/>
              <a:t>within fictional world.</a:t>
            </a:r>
            <a:endParaRPr lang="en-US" sz="2400" b="1"/>
          </a:p>
          <a:p>
            <a:r>
              <a:rPr lang="en-US" sz="2400"/>
              <a:t>Helps </a:t>
            </a:r>
            <a:r>
              <a:rPr lang="en-US" sz="2400" b="1"/>
              <a:t>tell the story.</a:t>
            </a:r>
            <a:endParaRPr lang="en-US" sz="2400"/>
          </a:p>
          <a:p>
            <a:endParaRPr lang="en-US" sz="2400" b="1"/>
          </a:p>
          <a:p>
            <a:endParaRPr lang="en-US" sz="2400"/>
          </a:p>
          <a:p>
            <a:endParaRPr lang="en-US" sz="2400"/>
          </a:p>
        </p:txBody>
      </p:sp>
      <p:sp>
        <p:nvSpPr>
          <p:cNvPr id="34" name="TextBox 33">
            <a:extLst>
              <a:ext uri="{FF2B5EF4-FFF2-40B4-BE49-F238E27FC236}">
                <a16:creationId xmlns:a16="http://schemas.microsoft.com/office/drawing/2014/main" id="{A3ED8875-1E15-9249-A974-DAAEF6C0E126}"/>
              </a:ext>
            </a:extLst>
          </p:cNvPr>
          <p:cNvSpPr txBox="1"/>
          <p:nvPr/>
        </p:nvSpPr>
        <p:spPr>
          <a:xfrm>
            <a:off x="6567382" y="1430755"/>
            <a:ext cx="5040420" cy="586957"/>
          </a:xfrm>
          <a:prstGeom prst="rect">
            <a:avLst/>
          </a:prstGeom>
          <a:solidFill>
            <a:schemeClr val="accent1"/>
          </a:solidFill>
        </p:spPr>
        <p:txBody>
          <a:bodyPr wrap="square" lIns="90000" tIns="46800" rIns="90000" bIns="46800" rtlCol="0" anchor="b">
            <a:spAutoFit/>
          </a:bodyPr>
          <a:lstStyle/>
          <a:p>
            <a:r>
              <a:rPr lang="en-US" sz="3200">
                <a:solidFill>
                  <a:schemeClr val="bg1"/>
                </a:solidFill>
                <a:latin typeface="+mj-lt"/>
              </a:rPr>
              <a:t>Main </a:t>
            </a:r>
            <a:r>
              <a:rPr lang="en-US" sz="2800">
                <a:solidFill>
                  <a:schemeClr val="bg1"/>
                </a:solidFill>
                <a:latin typeface="+mj-lt"/>
              </a:rPr>
              <a:t>Storyteller</a:t>
            </a:r>
          </a:p>
        </p:txBody>
      </p:sp>
      <p:sp>
        <p:nvSpPr>
          <p:cNvPr id="23" name="TextBox 22">
            <a:extLst>
              <a:ext uri="{FF2B5EF4-FFF2-40B4-BE49-F238E27FC236}">
                <a16:creationId xmlns:a16="http://schemas.microsoft.com/office/drawing/2014/main" id="{F99993B3-A3E7-2747-A435-387CD48F3366}"/>
              </a:ext>
            </a:extLst>
          </p:cNvPr>
          <p:cNvSpPr txBox="1"/>
          <p:nvPr/>
        </p:nvSpPr>
        <p:spPr>
          <a:xfrm>
            <a:off x="6567380" y="2017713"/>
            <a:ext cx="5040423" cy="4251324"/>
          </a:xfrm>
          <a:prstGeom prst="rect">
            <a:avLst/>
          </a:prstGeom>
          <a:solidFill>
            <a:schemeClr val="bg2"/>
          </a:solidFill>
        </p:spPr>
        <p:txBody>
          <a:bodyPr wrap="square" lIns="90000" tIns="46800" rIns="90000" bIns="46800" rtlCol="0" anchor="t">
            <a:noAutofit/>
          </a:bodyPr>
          <a:lstStyle/>
          <a:p>
            <a:pPr>
              <a:spcAft>
                <a:spcPts val="600"/>
              </a:spcAft>
            </a:pPr>
            <a:r>
              <a:rPr lang="en-US" sz="2400" b="1"/>
              <a:t>All other characters </a:t>
            </a:r>
            <a:r>
              <a:rPr lang="en-US" sz="2400"/>
              <a:t>in the world.</a:t>
            </a:r>
          </a:p>
          <a:p>
            <a:pPr>
              <a:spcAft>
                <a:spcPts val="600"/>
              </a:spcAft>
            </a:pPr>
            <a:r>
              <a:rPr lang="en-US" sz="2400" b="1"/>
              <a:t>Manages</a:t>
            </a:r>
            <a:r>
              <a:rPr lang="en-US" sz="2400"/>
              <a:t> the sandbox.</a:t>
            </a:r>
          </a:p>
          <a:p>
            <a:pPr>
              <a:spcAft>
                <a:spcPts val="600"/>
              </a:spcAft>
            </a:pPr>
            <a:r>
              <a:rPr lang="en-US" sz="2400"/>
              <a:t>Prepares for what </a:t>
            </a:r>
            <a:r>
              <a:rPr lang="en-US" sz="2400" b="1"/>
              <a:t>could be next.</a:t>
            </a:r>
          </a:p>
          <a:p>
            <a:r>
              <a:rPr lang="en-US" sz="2400"/>
              <a:t>Makes decisions </a:t>
            </a:r>
            <a:r>
              <a:rPr lang="en-US" sz="2400" b="1"/>
              <a:t>consistently, </a:t>
            </a:r>
            <a:r>
              <a:rPr lang="en-US" sz="2400"/>
              <a:t>based on knowledge of the world and events to come.</a:t>
            </a:r>
          </a:p>
          <a:p>
            <a:endParaRPr lang="en-US" sz="2400"/>
          </a:p>
          <a:p>
            <a:pPr>
              <a:spcAft>
                <a:spcPts val="600"/>
              </a:spcAft>
            </a:pPr>
            <a:r>
              <a:rPr lang="en-US" sz="2400" b="1"/>
              <a:t>Co-creates</a:t>
            </a:r>
            <a:r>
              <a:rPr lang="en-US" sz="2400"/>
              <a:t> the world and plot.</a:t>
            </a:r>
          </a:p>
          <a:p>
            <a:pPr>
              <a:spcAft>
                <a:spcPts val="600"/>
              </a:spcAft>
            </a:pPr>
            <a:r>
              <a:rPr lang="en-US" sz="2400" b="1"/>
              <a:t>Improvises </a:t>
            </a:r>
            <a:r>
              <a:rPr lang="en-US" sz="2400"/>
              <a:t>within fictional world.</a:t>
            </a:r>
          </a:p>
          <a:p>
            <a:r>
              <a:rPr lang="en-US" sz="2400"/>
              <a:t>Helps </a:t>
            </a:r>
            <a:r>
              <a:rPr lang="en-US" sz="2400" b="1"/>
              <a:t>tell the story.</a:t>
            </a:r>
            <a:endParaRPr lang="en-US" sz="2400"/>
          </a:p>
          <a:p>
            <a:endParaRPr lang="en-US" sz="2400"/>
          </a:p>
        </p:txBody>
      </p:sp>
      <p:sp>
        <p:nvSpPr>
          <p:cNvPr id="3" name="TextBox 2">
            <a:extLst>
              <a:ext uri="{FF2B5EF4-FFF2-40B4-BE49-F238E27FC236}">
                <a16:creationId xmlns:a16="http://schemas.microsoft.com/office/drawing/2014/main" id="{FD6BAC81-00FF-4EA1-A76D-AD2CB0AAA14E}"/>
              </a:ext>
            </a:extLst>
          </p:cNvPr>
          <p:cNvSpPr txBox="1"/>
          <p:nvPr/>
        </p:nvSpPr>
        <p:spPr>
          <a:xfrm>
            <a:off x="584200" y="1431612"/>
            <a:ext cx="5040420" cy="586957"/>
          </a:xfrm>
          <a:prstGeom prst="rect">
            <a:avLst/>
          </a:prstGeom>
          <a:solidFill>
            <a:schemeClr val="accent1"/>
          </a:solidFill>
        </p:spPr>
        <p:txBody>
          <a:bodyPr wrap="square" lIns="90000" tIns="46800" rIns="90000" bIns="46800" rtlCol="0" anchor="b">
            <a:spAutoFit/>
          </a:bodyPr>
          <a:lstStyle/>
          <a:p>
            <a:r>
              <a:rPr lang="en-US" sz="3200">
                <a:solidFill>
                  <a:schemeClr val="bg1"/>
                </a:solidFill>
                <a:latin typeface="+mj-lt"/>
              </a:rPr>
              <a:t>Player</a:t>
            </a:r>
            <a:endParaRPr lang="en-US" sz="2800">
              <a:solidFill>
                <a:schemeClr val="bg1"/>
              </a:solidFill>
              <a:latin typeface="+mj-lt"/>
            </a:endParaRPr>
          </a:p>
        </p:txBody>
      </p:sp>
    </p:spTree>
    <p:extLst>
      <p:ext uri="{BB962C8B-B14F-4D97-AF65-F5344CB8AC3E}">
        <p14:creationId xmlns:p14="http://schemas.microsoft.com/office/powerpoint/2010/main" val="2911037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xEl>
                                              <p:pRg st="7" end="7"/>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allAtOnce"/>
      <p:bldP spid="23" grpId="0" uiExpand="1"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C851-C93D-C04E-BCDC-7C9DE582E530}"/>
              </a:ext>
            </a:extLst>
          </p:cNvPr>
          <p:cNvSpPr>
            <a:spLocks noGrp="1"/>
          </p:cNvSpPr>
          <p:nvPr>
            <p:ph type="title"/>
          </p:nvPr>
        </p:nvSpPr>
        <p:spPr>
          <a:xfrm>
            <a:off x="584359" y="591967"/>
            <a:ext cx="11018520" cy="553998"/>
          </a:xfrm>
        </p:spPr>
        <p:txBody>
          <a:bodyPr/>
          <a:lstStyle/>
          <a:p>
            <a:r>
              <a:rPr lang="en-US">
                <a:solidFill>
                  <a:srgbClr val="D59DFF"/>
                </a:solidFill>
              </a:rPr>
              <a:t>Teamwork</a:t>
            </a:r>
          </a:p>
        </p:txBody>
      </p:sp>
      <p:pic>
        <p:nvPicPr>
          <p:cNvPr id="5" name="Picture Placeholder 4">
            <a:extLst>
              <a:ext uri="{FF2B5EF4-FFF2-40B4-BE49-F238E27FC236}">
                <a16:creationId xmlns:a16="http://schemas.microsoft.com/office/drawing/2014/main" id="{4BC6AB67-5772-4F41-A137-34D45DBEB0F0}"/>
              </a:ext>
            </a:extLst>
          </p:cNvPr>
          <p:cNvPicPr>
            <a:picLocks noGrp="1" noChangeAspect="1"/>
          </p:cNvPicPr>
          <p:nvPr>
            <p:ph type="pic" sz="quarter" idx="11"/>
          </p:nvPr>
        </p:nvPicPr>
        <p:blipFill rotWithShape="1">
          <a:blip r:embed="rId3" cstate="email">
            <a:extLst>
              <a:ext uri="{28A0092B-C50C-407E-A947-70E740481C1C}">
                <a14:useLocalDpi xmlns:a14="http://schemas.microsoft.com/office/drawing/2010/main"/>
              </a:ext>
            </a:extLst>
          </a:blip>
          <a:srcRect/>
          <a:stretch/>
        </p:blipFill>
        <p:spPr>
          <a:xfrm>
            <a:off x="-2381" y="1813560"/>
            <a:ext cx="12192000" cy="5044440"/>
          </a:xfrm>
        </p:spPr>
      </p:pic>
      <p:sp>
        <p:nvSpPr>
          <p:cNvPr id="3" name="Rectangle 2">
            <a:extLst>
              <a:ext uri="{FF2B5EF4-FFF2-40B4-BE49-F238E27FC236}">
                <a16:creationId xmlns:a16="http://schemas.microsoft.com/office/drawing/2014/main" id="{BF4A0F64-D9A7-CB6B-4687-49776CB41FEA}"/>
              </a:ext>
            </a:extLst>
          </p:cNvPr>
          <p:cNvSpPr/>
          <p:nvPr/>
        </p:nvSpPr>
        <p:spPr bwMode="auto">
          <a:xfrm>
            <a:off x="-375557" y="6155870"/>
            <a:ext cx="12670970" cy="9143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itle 1">
            <a:extLst>
              <a:ext uri="{FF2B5EF4-FFF2-40B4-BE49-F238E27FC236}">
                <a16:creationId xmlns:a16="http://schemas.microsoft.com/office/drawing/2014/main" id="{2BAA505E-C431-F601-08C0-B1161C6BB01B}"/>
              </a:ext>
            </a:extLst>
          </p:cNvPr>
          <p:cNvSpPr txBox="1">
            <a:spLocks/>
          </p:cNvSpPr>
          <p:nvPr/>
        </p:nvSpPr>
        <p:spPr>
          <a:xfrm>
            <a:off x="1974" y="6280366"/>
            <a:ext cx="12156983" cy="276999"/>
          </a:xfrm>
          <a:prstGeom prst="rect">
            <a:avLst/>
          </a:prstGeom>
        </p:spPr>
        <p:txBody>
          <a:bodyPr vert="horz" wrap="square" lIns="0" tIns="0" rIns="0" bIns="0" rtlCol="0" anchor="ctr">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800" b="1">
                <a:solidFill>
                  <a:schemeClr val="bg1"/>
                </a:solidFill>
                <a:latin typeface="Segoe UI"/>
                <a:cs typeface="Segoe UI"/>
              </a:rPr>
              <a:t>Teamwork </a:t>
            </a:r>
            <a:r>
              <a:rPr lang="en-US" sz="1800">
                <a:solidFill>
                  <a:srgbClr val="3B2E58"/>
                </a:solidFill>
                <a:latin typeface="Segoe UI"/>
                <a:cs typeface="Segoe UI"/>
              </a:rPr>
              <a:t>| Professional Communication | Diversity | Design Thinking | Q&amp;A</a:t>
            </a:r>
          </a:p>
        </p:txBody>
      </p:sp>
    </p:spTree>
    <p:extLst>
      <p:ext uri="{BB962C8B-B14F-4D97-AF65-F5344CB8AC3E}">
        <p14:creationId xmlns:p14="http://schemas.microsoft.com/office/powerpoint/2010/main" val="20207763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9D8D4A0-E925-40DD-A0A8-D5069E0C32C7}"/>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0"/>
            <a:ext cx="5619750" cy="6857990"/>
          </a:xfrm>
          <a:prstGeom prst="rect">
            <a:avLst/>
          </a:prstGeom>
          <a:noFill/>
        </p:spPr>
      </p:pic>
      <p:sp>
        <p:nvSpPr>
          <p:cNvPr id="3" name="Title 2">
            <a:extLst>
              <a:ext uri="{FF2B5EF4-FFF2-40B4-BE49-F238E27FC236}">
                <a16:creationId xmlns:a16="http://schemas.microsoft.com/office/drawing/2014/main" id="{16D22E30-1505-490A-B019-71DF802DF919}"/>
              </a:ext>
            </a:extLst>
          </p:cNvPr>
          <p:cNvSpPr>
            <a:spLocks noGrp="1"/>
          </p:cNvSpPr>
          <p:nvPr>
            <p:ph type="title" idx="4294967295"/>
          </p:nvPr>
        </p:nvSpPr>
        <p:spPr>
          <a:xfrm>
            <a:off x="6238877" y="457200"/>
            <a:ext cx="5370512" cy="553998"/>
          </a:xfrm>
        </p:spPr>
        <p:txBody>
          <a:bodyPr wrap="square" anchor="t">
            <a:noAutofit/>
          </a:bodyPr>
          <a:lstStyle/>
          <a:p>
            <a:r>
              <a:rPr lang="en-US" sz="4400">
                <a:solidFill>
                  <a:srgbClr val="D59DFF"/>
                </a:solidFill>
              </a:rPr>
              <a:t>Veteran Leadership</a:t>
            </a:r>
          </a:p>
        </p:txBody>
      </p:sp>
      <p:sp>
        <p:nvSpPr>
          <p:cNvPr id="17" name="Text Placeholder 3">
            <a:extLst>
              <a:ext uri="{FF2B5EF4-FFF2-40B4-BE49-F238E27FC236}">
                <a16:creationId xmlns:a16="http://schemas.microsoft.com/office/drawing/2014/main" id="{8B26849F-662C-4E83-911C-39CB9633B2F3}"/>
              </a:ext>
            </a:extLst>
          </p:cNvPr>
          <p:cNvSpPr>
            <a:spLocks noGrp="1"/>
          </p:cNvSpPr>
          <p:nvPr>
            <p:ph type="body" sz="quarter" idx="11"/>
          </p:nvPr>
        </p:nvSpPr>
        <p:spPr>
          <a:xfrm>
            <a:off x="6096000" y="1436688"/>
            <a:ext cx="5686424" cy="3545586"/>
          </a:xfrm>
          <a:noFill/>
        </p:spPr>
        <p:txBody>
          <a:bodyPr/>
          <a:lstStyle/>
          <a:p>
            <a:pPr marL="457200" indent="-457200">
              <a:buFont typeface="Arial" panose="020B0604020202020204" pitchFamily="34" charset="0"/>
              <a:buChar char="•"/>
            </a:pPr>
            <a:r>
              <a:rPr lang="en-US" sz="3600">
                <a:solidFill>
                  <a:schemeClr val="bg1"/>
                </a:solidFill>
              </a:rPr>
              <a:t>Avoid knowledge bottlenecks</a:t>
            </a:r>
          </a:p>
          <a:p>
            <a:pPr marL="457200" indent="-457200">
              <a:buFont typeface="Arial" panose="020B0604020202020204" pitchFamily="34" charset="0"/>
              <a:buChar char="•"/>
            </a:pPr>
            <a:r>
              <a:rPr lang="en-US" sz="3600">
                <a:solidFill>
                  <a:schemeClr val="bg1"/>
                </a:solidFill>
              </a:rPr>
              <a:t>Tone and tenor, model behavior</a:t>
            </a:r>
          </a:p>
          <a:p>
            <a:pPr marL="457200" indent="-457200">
              <a:buFont typeface="Arial" panose="020B0604020202020204" pitchFamily="34" charset="0"/>
              <a:buChar char="•"/>
            </a:pPr>
            <a:r>
              <a:rPr lang="en-US" sz="3600">
                <a:solidFill>
                  <a:schemeClr val="bg1"/>
                </a:solidFill>
              </a:rPr>
              <a:t>Demonstrate freedom to innovate</a:t>
            </a:r>
          </a:p>
        </p:txBody>
      </p:sp>
    </p:spTree>
    <p:extLst>
      <p:ext uri="{BB962C8B-B14F-4D97-AF65-F5344CB8AC3E}">
        <p14:creationId xmlns:p14="http://schemas.microsoft.com/office/powerpoint/2010/main" val="2752926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9D8D4A0-E925-40DD-A0A8-D5069E0C32C7}"/>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
          <a:stretch/>
        </p:blipFill>
        <p:spPr>
          <a:xfrm>
            <a:off x="5299075" y="10"/>
            <a:ext cx="6892925" cy="6857990"/>
          </a:xfrm>
          <a:prstGeom prst="rect">
            <a:avLst/>
          </a:prstGeom>
          <a:noFill/>
        </p:spPr>
      </p:pic>
      <p:sp>
        <p:nvSpPr>
          <p:cNvPr id="3" name="Title 2">
            <a:extLst>
              <a:ext uri="{FF2B5EF4-FFF2-40B4-BE49-F238E27FC236}">
                <a16:creationId xmlns:a16="http://schemas.microsoft.com/office/drawing/2014/main" id="{16D22E30-1505-490A-B019-71DF802DF919}"/>
              </a:ext>
            </a:extLst>
          </p:cNvPr>
          <p:cNvSpPr>
            <a:spLocks noGrp="1"/>
          </p:cNvSpPr>
          <p:nvPr>
            <p:ph type="title" idx="4294967295"/>
          </p:nvPr>
        </p:nvSpPr>
        <p:spPr>
          <a:xfrm>
            <a:off x="584200" y="457200"/>
            <a:ext cx="4416425" cy="553998"/>
          </a:xfrm>
        </p:spPr>
        <p:txBody>
          <a:bodyPr wrap="square" anchor="t">
            <a:noAutofit/>
          </a:bodyPr>
          <a:lstStyle/>
          <a:p>
            <a:r>
              <a:rPr lang="en-US" sz="4800">
                <a:solidFill>
                  <a:srgbClr val="D59DFF"/>
                </a:solidFill>
              </a:rPr>
              <a:t>Motivation</a:t>
            </a:r>
          </a:p>
        </p:txBody>
      </p:sp>
      <p:sp>
        <p:nvSpPr>
          <p:cNvPr id="17" name="Text Placeholder 3">
            <a:extLst>
              <a:ext uri="{FF2B5EF4-FFF2-40B4-BE49-F238E27FC236}">
                <a16:creationId xmlns:a16="http://schemas.microsoft.com/office/drawing/2014/main" id="{8B26849F-662C-4E83-911C-39CB9633B2F3}"/>
              </a:ext>
            </a:extLst>
          </p:cNvPr>
          <p:cNvSpPr>
            <a:spLocks noGrp="1"/>
          </p:cNvSpPr>
          <p:nvPr>
            <p:ph type="body" sz="quarter" idx="11"/>
          </p:nvPr>
        </p:nvSpPr>
        <p:spPr>
          <a:xfrm>
            <a:off x="584200" y="1776053"/>
            <a:ext cx="4511676" cy="4049712"/>
          </a:xfrm>
        </p:spPr>
        <p:txBody>
          <a:bodyPr wrap="square">
            <a:noAutofit/>
          </a:bodyPr>
          <a:lstStyle/>
          <a:p>
            <a:pPr marL="457200" indent="-457200">
              <a:buFont typeface="Arial" panose="020B0604020202020204" pitchFamily="34" charset="0"/>
              <a:buChar char="•"/>
            </a:pPr>
            <a:r>
              <a:rPr lang="en-US" sz="3600">
                <a:solidFill>
                  <a:schemeClr val="bg1"/>
                </a:solidFill>
              </a:rPr>
              <a:t>Creative work is intrinsically more motivating</a:t>
            </a:r>
          </a:p>
          <a:p>
            <a:pPr marL="457200" indent="-457200">
              <a:buFont typeface="Arial" panose="020B0604020202020204" pitchFamily="34" charset="0"/>
              <a:buChar char="•"/>
            </a:pPr>
            <a:r>
              <a:rPr lang="en-US" sz="3600">
                <a:solidFill>
                  <a:schemeClr val="bg1"/>
                </a:solidFill>
              </a:rPr>
              <a:t>Allow for process ownership and creativity</a:t>
            </a:r>
          </a:p>
          <a:p>
            <a:pPr marL="457200" indent="-457200">
              <a:buFont typeface="Arial" panose="020B0604020202020204" pitchFamily="34" charset="0"/>
              <a:buChar char="•"/>
            </a:pPr>
            <a:r>
              <a:rPr lang="en-US" sz="3600">
                <a:solidFill>
                  <a:schemeClr val="bg1"/>
                </a:solidFill>
              </a:rPr>
              <a:t>Empower creatives</a:t>
            </a:r>
          </a:p>
        </p:txBody>
      </p:sp>
    </p:spTree>
    <p:extLst>
      <p:ext uri="{BB962C8B-B14F-4D97-AF65-F5344CB8AC3E}">
        <p14:creationId xmlns:p14="http://schemas.microsoft.com/office/powerpoint/2010/main" val="3710845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theme/theme1.xml><?xml version="1.0" encoding="utf-8"?>
<a:theme xmlns:a="http://schemas.openxmlformats.org/drawingml/2006/main" name="White Template">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_accessible.pptx" id="{2A25CC32-53A3-42A8-B07D-FAA8D735D358}" vid="{8DB29BF4-6C2E-4CE3-BA48-F0F8831C19A7}"/>
    </a:ext>
  </a:extLst>
</a:theme>
</file>

<file path=ppt/theme/theme2.xml><?xml version="1.0" encoding="utf-8"?>
<a:theme xmlns:a="http://schemas.openxmlformats.org/drawingml/2006/main" name="1_White Template">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_accessible.pptx" id="{2A25CC32-53A3-42A8-B07D-FAA8D735D358}" vid="{8DB29BF4-6C2E-4CE3-BA48-F0F8831C19A7}"/>
    </a:ext>
  </a:extLst>
</a:theme>
</file>

<file path=ppt/theme/theme3.xml><?xml version="1.0" encoding="utf-8"?>
<a:theme xmlns:a="http://schemas.openxmlformats.org/drawingml/2006/main" name="Microsoft Ignite 16/9 White Template">
  <a:themeElements>
    <a:clrScheme name="DW 22">
      <a:dk1>
        <a:srgbClr val="191919"/>
      </a:dk1>
      <a:lt1>
        <a:srgbClr val="FFFFFF"/>
      </a:lt1>
      <a:dk2>
        <a:srgbClr val="060606"/>
      </a:dk2>
      <a:lt2>
        <a:srgbClr val="E6E6E6"/>
      </a:lt2>
      <a:accent1>
        <a:srgbClr val="0078D4"/>
      </a:accent1>
      <a:accent2>
        <a:srgbClr val="2A446F"/>
      </a:accent2>
      <a:accent3>
        <a:srgbClr val="F4364C"/>
      </a:accent3>
      <a:accent4>
        <a:srgbClr val="8661C5"/>
      </a:accent4>
      <a:accent5>
        <a:srgbClr val="8DE971"/>
      </a:accent5>
      <a:accent6>
        <a:srgbClr val="FFB900"/>
      </a:accent6>
      <a:hlink>
        <a:srgbClr val="8DC8E8"/>
      </a:hlink>
      <a:folHlink>
        <a:srgbClr val="FFB3BB"/>
      </a:folHlink>
    </a:clrScheme>
    <a:fontScheme name="DW22">
      <a:majorFont>
        <a:latin typeface="Bierstadt"/>
        <a:ea typeface=""/>
        <a:cs typeface=""/>
      </a:majorFont>
      <a:minorFont>
        <a:latin typeface="Bierstadt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DesignWeek2022_16-9 Event-template" id="{8B0DFFC3-57CE-4EB5-A7EA-50BF40EE09DE}" vid="{7715EE6C-5559-4968-A9AF-2409ACCCFF8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948BCA3A2CE647A8980A812DC9EEE7" ma:contentTypeVersion="23" ma:contentTypeDescription="Create a new document." ma:contentTypeScope="" ma:versionID="10ea8ef8a3f89d6f442e27208015fe1a">
  <xsd:schema xmlns:xsd="http://www.w3.org/2001/XMLSchema" xmlns:xs="http://www.w3.org/2001/XMLSchema" xmlns:p="http://schemas.microsoft.com/office/2006/metadata/properties" xmlns:ns1="http://schemas.microsoft.com/sharepoint/v3" xmlns:ns2="730d8df6-6305-4397-942e-c68e13ca0459" xmlns:ns3="a038cf47-43dc-4da9-a1d5-a44d22af5082" xmlns:ns4="230e9df3-be65-4c73-a93b-d1236ebd677e" targetNamespace="http://schemas.microsoft.com/office/2006/metadata/properties" ma:root="true" ma:fieldsID="cb0998413867038f26bb23b87549a3f4" ns1:_="" ns2:_="" ns3:_="" ns4:_="">
    <xsd:import namespace="http://schemas.microsoft.com/sharepoint/v3"/>
    <xsd:import namespace="730d8df6-6305-4397-942e-c68e13ca0459"/>
    <xsd:import namespace="a038cf47-43dc-4da9-a1d5-a44d22af508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lcf76f155ced4ddcb4097134ff3c332f" minOccurs="0"/>
                <xsd:element ref="ns4:TaxCatchAll" minOccurs="0"/>
                <xsd:element ref="ns2:MediaLengthInSeconds" minOccurs="0"/>
                <xsd:element ref="ns2:OneNoteFluid_FileOrder" minOccurs="0"/>
                <xsd:element ref="ns2:OneNoteFluid_FileOrder0" minOccurs="0"/>
                <xsd:element ref="ns2:MediaServiceOCR" minOccurs="0"/>
                <xsd:element ref="ns2:MediaServiceSearchProperties" minOccurs="0"/>
                <xsd:element ref="ns1:_ip_UnifiedCompliancePolicyProperties" minOccurs="0"/>
                <xsd:element ref="ns1:_ip_UnifiedCompliancePolicyUIAction" minOccurs="0"/>
                <xsd:element ref="ns2:MediaServiceDocTag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30d8df6-6305-4397-942e-c68e13ca04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element name="OneNoteFluid_FileOrder" ma:index="21" nillable="true" ma:displayName="OneNoteFluid_FileOrder" ma:internalName="OneNoteFluid_FileOrder">
      <xsd:simpleType>
        <xsd:restriction base="dms:Text">
          <xsd:maxLength value="255"/>
        </xsd:restriction>
      </xsd:simpleType>
    </xsd:element>
    <xsd:element name="OneNoteFluid_FileOrder0" ma:index="22" nillable="true" ma:displayName="OneNoteFluid_FileOrder" ma:internalName="OneNoteFluid_FileOrder0">
      <xsd:simpleType>
        <xsd:restriction base="dms:Text">
          <xsd:maxLength value="255"/>
        </xsd:restriction>
      </xsd:simpleType>
    </xsd:element>
    <xsd:element name="MediaServiceOCR" ma:index="23"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element name="MediaServiceLocation" ma:index="2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038cf47-43dc-4da9-a1d5-a44d22af508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d0e6fb87-b3ef-4f93-a67c-0227bb747af2}" ma:internalName="TaxCatchAll" ma:showField="CatchAllData" ma:web="a038cf47-43dc-4da9-a1d5-a44d22af508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30d8df6-6305-4397-942e-c68e13ca0459" xsi:nil="true"/>
    <lcf76f155ced4ddcb4097134ff3c332f xmlns="730d8df6-6305-4397-942e-c68e13ca0459">
      <Terms xmlns="http://schemas.microsoft.com/office/infopath/2007/PartnerControls"/>
    </lcf76f155ced4ddcb4097134ff3c332f>
    <TaxCatchAll xmlns="230e9df3-be65-4c73-a93b-d1236ebd677e" xsi:nil="true"/>
    <OneNoteFluid_FileOrder xmlns="730d8df6-6305-4397-942e-c68e13ca0459" xsi:nil="true"/>
    <OneNoteFluid_FileOrder0 xmlns="730d8df6-6305-4397-942e-c68e13ca0459"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E55C4DD6-387B-4635-98AE-48E2AE1AAC30}">
  <ds:schemaRefs>
    <ds:schemaRef ds:uri="230e9df3-be65-4c73-a93b-d1236ebd677e"/>
    <ds:schemaRef ds:uri="730d8df6-6305-4397-942e-c68e13ca0459"/>
    <ds:schemaRef ds:uri="a038cf47-43dc-4da9-a1d5-a44d22af50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5FB61153-87F3-4DF0-AF62-17ED536ECDCE}">
  <ds:schemaRefs>
    <ds:schemaRef ds:uri="http://schemas.microsoft.com/sharepoint/v3/contenttype/forms"/>
  </ds:schemaRefs>
</ds:datastoreItem>
</file>

<file path=customXml/itemProps3.xml><?xml version="1.0" encoding="utf-8"?>
<ds:datastoreItem xmlns:ds="http://schemas.openxmlformats.org/officeDocument/2006/customXml" ds:itemID="{076C50B9-22BC-4B57-8B66-725B5D705577}">
  <ds:schemaRefs>
    <ds:schemaRef ds:uri="230e9df3-be65-4c73-a93b-d1236ebd677e"/>
    <ds:schemaRef ds:uri="730d8df6-6305-4397-942e-c68e13ca0459"/>
    <ds:schemaRef ds:uri="a038cf47-43dc-4da9-a1d5-a44d22af508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Microsoft_brand_template_purple</Template>
  <TotalTime>1</TotalTime>
  <Words>7880</Words>
  <Application>Microsoft Office PowerPoint</Application>
  <PresentationFormat>Widescreen</PresentationFormat>
  <Paragraphs>475</Paragraphs>
  <Slides>27</Slides>
  <Notes>27</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27</vt:i4>
      </vt:variant>
    </vt:vector>
  </HeadingPairs>
  <TitlesOfParts>
    <vt:vector size="43" baseType="lpstr">
      <vt:lpstr>Arial</vt:lpstr>
      <vt:lpstr>Arial,Sans-Serif</vt:lpstr>
      <vt:lpstr>Bierstadt</vt:lpstr>
      <vt:lpstr>Bierstadt Display</vt:lpstr>
      <vt:lpstr>Calibri</vt:lpstr>
      <vt:lpstr>Consolas</vt:lpstr>
      <vt:lpstr>Courier New</vt:lpstr>
      <vt:lpstr>Open Sans</vt:lpstr>
      <vt:lpstr>Segoe UI</vt:lpstr>
      <vt:lpstr>Segoe UI Light</vt:lpstr>
      <vt:lpstr>Segoe UI Semibold</vt:lpstr>
      <vt:lpstr>Segoe UI Semilight</vt:lpstr>
      <vt:lpstr>Wingdings</vt:lpstr>
      <vt:lpstr>White Template</vt:lpstr>
      <vt:lpstr>1_White Template</vt:lpstr>
      <vt:lpstr>Microsoft Ignite 16/9 White Template</vt:lpstr>
      <vt:lpstr>Tabletop Role-Playing Games  at Work  for  Fun &amp; Profit</vt:lpstr>
      <vt:lpstr>What’s inside</vt:lpstr>
      <vt:lpstr>Agenda</vt:lpstr>
      <vt:lpstr>Innovation with Empathy</vt:lpstr>
      <vt:lpstr>What is a tabletop role-playing game (TTRPG)?</vt:lpstr>
      <vt:lpstr>Roles in a TTRPG</vt:lpstr>
      <vt:lpstr>Teamwork</vt:lpstr>
      <vt:lpstr>Veteran Leadership</vt:lpstr>
      <vt:lpstr>Motivation</vt:lpstr>
      <vt:lpstr>Problem Solving</vt:lpstr>
      <vt:lpstr>Conflict Resolution</vt:lpstr>
      <vt:lpstr>Professional Communication</vt:lpstr>
      <vt:lpstr>Preparing to Improvise</vt:lpstr>
      <vt:lpstr>Leaders and Managers</vt:lpstr>
      <vt:lpstr>Diversity</vt:lpstr>
      <vt:lpstr>One-dimensional teams</vt:lpstr>
      <vt:lpstr>Diverse teams are better at solving problems</vt:lpstr>
      <vt:lpstr>Diversity matters to teams</vt:lpstr>
      <vt:lpstr>“It’s difficult to build technology that serves the world without first building a team that reflects the diversity of the world…  A more diverse group of researchers and engineers is more likely to recognize and think harder about bias problems that may even impact them personally.” Brad Smith, Microsoft President Tools and Weapons (2019)</vt:lpstr>
      <vt:lpstr>Psychological safety in teams and at gaming tables</vt:lpstr>
      <vt:lpstr>Design Thinking</vt:lpstr>
      <vt:lpstr>What is design thinking?</vt:lpstr>
      <vt:lpstr>Empathy</vt:lpstr>
      <vt:lpstr>Practicing empathy</vt:lpstr>
      <vt:lpstr>Practicing empathy through TTRPGs</vt:lpstr>
      <vt:lpstr>PowerPoint Presentation</vt:lpstr>
      <vt:lpstr>Q&amp;A</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William Assaf</dc:creator>
  <cp:keywords/>
  <dc:description/>
  <cp:lastModifiedBy>William Assaf</cp:lastModifiedBy>
  <cp:revision>2</cp:revision>
  <dcterms:created xsi:type="dcterms:W3CDTF">2022-02-18T03:48:03Z</dcterms:created>
  <dcterms:modified xsi:type="dcterms:W3CDTF">2023-07-12T21:33:23Z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0x010100F6948BCA3A2CE647A8980A812DC9EEE7</vt:lpwstr>
  </property>
  <property fmtid="{D5CDD505-2E9C-101B-9397-08002B2CF9AE}" pid="3" name="MediaServiceImageTags">
    <vt:lpwstr/>
  </property>
</Properties>
</file>